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640080"/>
            <a:ext cx="8138160" cy="457200"/>
          </a:xfrm>
          <a:prstGeom prst="rect">
            <a:avLst/>
          </a:prstGeom>
          <a:noFill/>
          <a:ln/>
        </p:spPr>
        <p:txBody>
          <a:bodyPr wrap="square" rtlCol="0" anchor="ctr"/>
          <a:lstStyle/>
          <a:p>
            <a:pPr indent="0" marL="0">
              <a:buNone/>
            </a:pPr>
            <a:r>
              <a:rPr lang="en-US" sz="13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300" dirty="0"/>
          </a:p>
        </p:txBody>
      </p:sp>
      <p:sp>
        <p:nvSpPr>
          <p:cNvPr id="4" name="Text 2"/>
          <p:cNvSpPr/>
          <p:nvPr/>
        </p:nvSpPr>
        <p:spPr>
          <a:xfrm>
            <a:off x="502920" y="1115568"/>
            <a:ext cx="3657600" cy="274320"/>
          </a:xfrm>
          <a:prstGeom prst="rect">
            <a:avLst/>
          </a:prstGeom>
          <a:noFill/>
          <a:ln/>
        </p:spPr>
        <p:txBody>
          <a:bodyPr wrap="square" rtlCol="0" anchor="ctr"/>
          <a:lstStyle/>
          <a:p>
            <a:pPr indent="0" marL="0">
              <a:buNone/>
            </a:pPr>
            <a:r>
              <a:rPr lang="en-US" sz="1000" i="1" dirty="0">
                <a:solidFill>
                  <a:srgbClr val="E8D08A"/>
                </a:solidFill>
                <a:latin typeface="Georgia" pitchFamily="34" charset="0"/>
                <a:ea typeface="Georgia" pitchFamily="34" charset="-122"/>
                <a:cs typeface="Georgia" pitchFamily="34" charset="-120"/>
              </a:rPr>
              <a:t>Session 3 of 3</a:t>
            </a:r>
            <a:endParaRPr lang="en-US" sz="1000" dirty="0"/>
          </a:p>
        </p:txBody>
      </p:sp>
      <p:sp>
        <p:nvSpPr>
          <p:cNvPr id="5" name="Text 3"/>
          <p:cNvSpPr/>
          <p:nvPr/>
        </p:nvSpPr>
        <p:spPr>
          <a:xfrm>
            <a:off x="502920" y="1600200"/>
            <a:ext cx="8229600" cy="685800"/>
          </a:xfrm>
          <a:prstGeom prst="rect">
            <a:avLst/>
          </a:prstGeom>
          <a:noFill/>
          <a:ln/>
        </p:spPr>
        <p:txBody>
          <a:bodyPr wrap="square" rtlCol="0" anchor="ctr"/>
          <a:lstStyle/>
          <a:p>
            <a:pPr indent="0" marL="0">
              <a:buNone/>
            </a:pPr>
            <a:r>
              <a:rPr lang="en-US" sz="3600" b="1" dirty="0">
                <a:solidFill>
                  <a:srgbClr val="FFFFFF"/>
                </a:solidFill>
                <a:latin typeface="Palatino Linotype" pitchFamily="34" charset="0"/>
                <a:ea typeface="Palatino Linotype" pitchFamily="34" charset="-122"/>
                <a:cs typeface="Palatino Linotype" pitchFamily="34" charset="-120"/>
              </a:rPr>
              <a:t>The Inference Problem:</a:t>
            </a:r>
            <a:endParaRPr lang="en-US" sz="3600" dirty="0"/>
          </a:p>
        </p:txBody>
      </p:sp>
      <p:sp>
        <p:nvSpPr>
          <p:cNvPr id="6" name="Text 4"/>
          <p:cNvSpPr/>
          <p:nvPr/>
        </p:nvSpPr>
        <p:spPr>
          <a:xfrm>
            <a:off x="502920" y="2240280"/>
            <a:ext cx="8229600" cy="594360"/>
          </a:xfrm>
          <a:prstGeom prst="rect">
            <a:avLst/>
          </a:prstGeom>
          <a:noFill/>
          <a:ln/>
        </p:spPr>
        <p:txBody>
          <a:bodyPr wrap="square" rtlCol="0" anchor="ctr"/>
          <a:lstStyle/>
          <a:p>
            <a:pPr indent="0" marL="0">
              <a:buNone/>
            </a:pPr>
            <a:r>
              <a:rPr lang="en-US" sz="3600" b="1" dirty="0">
                <a:solidFill>
                  <a:srgbClr val="C9A84C"/>
                </a:solidFill>
                <a:latin typeface="Palatino Linotype" pitchFamily="34" charset="0"/>
                <a:ea typeface="Palatino Linotype" pitchFamily="34" charset="-122"/>
                <a:cs typeface="Palatino Linotype" pitchFamily="34" charset="-120"/>
              </a:rPr>
              <a:t>Completing the Architecture</a:t>
            </a:r>
            <a:endParaRPr lang="en-US" sz="3600" dirty="0"/>
          </a:p>
        </p:txBody>
      </p:sp>
      <p:sp>
        <p:nvSpPr>
          <p:cNvPr id="7" name="Shape 5"/>
          <p:cNvSpPr/>
          <p:nvPr/>
        </p:nvSpPr>
        <p:spPr>
          <a:xfrm>
            <a:off x="502920" y="3017520"/>
            <a:ext cx="8138160" cy="36576"/>
          </a:xfrm>
          <a:prstGeom prst="rect">
            <a:avLst/>
          </a:prstGeom>
          <a:solidFill>
            <a:srgbClr val="C9A84C"/>
          </a:solidFill>
          <a:ln w="12700">
            <a:solidFill>
              <a:srgbClr val="C9A84C"/>
            </a:solidFill>
            <a:prstDash val="solid"/>
          </a:ln>
        </p:spPr>
      </p:sp>
      <p:sp>
        <p:nvSpPr>
          <p:cNvPr id="8" name="Text 6"/>
          <p:cNvSpPr/>
          <p:nvPr/>
        </p:nvSpPr>
        <p:spPr>
          <a:xfrm>
            <a:off x="502920" y="320040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Internet Identity Workshop  |  April 2026  |  fiduciarycommons.com</a:t>
            </a:r>
            <a:endParaRPr lang="en-US" sz="1000" dirty="0"/>
          </a:p>
        </p:txBody>
      </p:sp>
      <p:sp>
        <p:nvSpPr>
          <p:cNvPr id="9" name="Text 7"/>
          <p:cNvSpPr/>
          <p:nvPr/>
        </p:nvSpPr>
        <p:spPr>
          <a:xfrm>
            <a:off x="502920" y="352044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Mike Leahy  |  Former Maryland Secretary of Information Technology</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GAAFA COMPLIANCE ARCHITECTURE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Purpose-Sequestered Databases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3749040" cy="3383280"/>
          </a:xfrm>
          <a:prstGeom prst="rect">
            <a:avLst/>
          </a:prstGeom>
          <a:solidFill>
            <a:srgbClr val="1B2A4A"/>
          </a:solidFill>
          <a:ln w="12700">
            <a:solidFill>
              <a:srgbClr val="1B2A4A"/>
            </a:solidFill>
            <a:prstDash val="solid"/>
          </a:ln>
        </p:spPr>
      </p:sp>
      <p:sp>
        <p:nvSpPr>
          <p:cNvPr id="6" name="Text 4"/>
          <p:cNvSpPr/>
          <p:nvPr/>
        </p:nvSpPr>
        <p:spPr>
          <a:xfrm>
            <a:off x="594360" y="1481328"/>
            <a:ext cx="347472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CURRENT ARCHITECTURE</a:t>
            </a:r>
            <a:endParaRPr lang="en-US" sz="800" dirty="0"/>
          </a:p>
        </p:txBody>
      </p:sp>
      <p:sp>
        <p:nvSpPr>
          <p:cNvPr id="7" name="Text 5"/>
          <p:cNvSpPr/>
          <p:nvPr/>
        </p:nvSpPr>
        <p:spPr>
          <a:xfrm>
            <a:off x="594360" y="1828800"/>
            <a:ext cx="3429000" cy="2743200"/>
          </a:xfrm>
          <a:prstGeom prst="rect">
            <a:avLst/>
          </a:prstGeom>
          <a:noFill/>
          <a:ln/>
        </p:spPr>
        <p:txBody>
          <a:bodyPr wrap="square" rtlCol="0" anchor="ctr"/>
          <a:lstStyle/>
          <a:p>
            <a:pPr indent="0" marL="0">
              <a:buNone/>
            </a:pPr>
            <a:r>
              <a:rPr lang="en-US" sz="1050" dirty="0">
                <a:solidFill>
                  <a:srgbClr val="FF6B6B"/>
                </a:solidFill>
                <a:latin typeface="Georgia" pitchFamily="34" charset="0"/>
                <a:ea typeface="Georgia" pitchFamily="34" charset="-122"/>
                <a:cs typeface="Georgia" pitchFamily="34" charset="-120"/>
              </a:rPr>
              <a:t>x  Single data store accessible across agency functions</a:t>
            </a:r>
            <a:endParaRPr lang="en-US" sz="1050" dirty="0"/>
          </a:p>
          <a:p>
            <a:pPr indent="0" marL="0">
              <a:buNone/>
            </a:pPr>
            <a:r>
              <a:rPr lang="en-US" sz="500" dirty="0">
                <a:solidFill>
                  <a:srgbClr val="FFFFFF"/>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FF6B6B"/>
                </a:solidFill>
                <a:latin typeface="Georgia" pitchFamily="34" charset="0"/>
                <a:ea typeface="Georgia" pitchFamily="34" charset="-122"/>
                <a:cs typeface="Georgia" pitchFamily="34" charset="-120"/>
              </a:rPr>
              <a:t>x  AI system queries the same database used for benefits, enforcement, and research</a:t>
            </a:r>
            <a:endParaRPr lang="en-US" sz="1050" dirty="0"/>
          </a:p>
          <a:p>
            <a:pPr indent="0" marL="0">
              <a:buNone/>
            </a:pPr>
            <a:r>
              <a:rPr lang="en-US" sz="500" dirty="0">
                <a:solidFill>
                  <a:srgbClr val="FFFFFF"/>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FF6B6B"/>
                </a:solidFill>
                <a:latin typeface="Georgia" pitchFamily="34" charset="0"/>
                <a:ea typeface="Georgia" pitchFamily="34" charset="-122"/>
                <a:cs typeface="Georgia" pitchFamily="34" charset="-120"/>
              </a:rPr>
              <a:t>x  Purpose of original collection not enforced at the data layer</a:t>
            </a:r>
            <a:endParaRPr lang="en-US" sz="1050" dirty="0"/>
          </a:p>
          <a:p>
            <a:pPr indent="0" marL="0">
              <a:buNone/>
            </a:pPr>
            <a:r>
              <a:rPr lang="en-US" sz="500" dirty="0">
                <a:solidFill>
                  <a:srgbClr val="FFFFFF"/>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FF6B6B"/>
                </a:solidFill>
                <a:latin typeface="Georgia" pitchFamily="34" charset="0"/>
                <a:ea typeface="Georgia" pitchFamily="34" charset="-122"/>
                <a:cs typeface="Georgia" pitchFamily="34" charset="-120"/>
              </a:rPr>
              <a:t>x  Inference engine draws on all available fields regardless of collection authority</a:t>
            </a:r>
            <a:endParaRPr lang="en-US" sz="1050" dirty="0"/>
          </a:p>
        </p:txBody>
      </p:sp>
      <p:sp>
        <p:nvSpPr>
          <p:cNvPr id="8" name="Text 6"/>
          <p:cNvSpPr/>
          <p:nvPr/>
        </p:nvSpPr>
        <p:spPr>
          <a:xfrm>
            <a:off x="4251960" y="2743200"/>
            <a:ext cx="640080" cy="457200"/>
          </a:xfrm>
          <a:prstGeom prst="rect">
            <a:avLst/>
          </a:prstGeom>
          <a:noFill/>
          <a:ln/>
        </p:spPr>
        <p:txBody>
          <a:bodyPr wrap="square" rtlCol="0" anchor="ctr"/>
          <a:lstStyle/>
          <a:p>
            <a:pPr algn="ctr" indent="0" marL="0">
              <a:buNone/>
            </a:pPr>
            <a:r>
              <a:rPr lang="en-US" sz="2800" b="1" dirty="0">
                <a:solidFill>
                  <a:srgbClr val="C9A84C"/>
                </a:solidFill>
                <a:latin typeface="Georgia" pitchFamily="34" charset="0"/>
                <a:ea typeface="Georgia" pitchFamily="34" charset="-122"/>
                <a:cs typeface="Georgia" pitchFamily="34" charset="-120"/>
              </a:rPr>
              <a:t>→</a:t>
            </a:r>
            <a:endParaRPr lang="en-US" sz="2800" dirty="0"/>
          </a:p>
        </p:txBody>
      </p:sp>
      <p:sp>
        <p:nvSpPr>
          <p:cNvPr id="9" name="Shape 7"/>
          <p:cNvSpPr/>
          <p:nvPr/>
        </p:nvSpPr>
        <p:spPr>
          <a:xfrm>
            <a:off x="4937760" y="1371600"/>
            <a:ext cx="3749040" cy="3383280"/>
          </a:xfrm>
          <a:prstGeom prst="rect">
            <a:avLst/>
          </a:prstGeom>
          <a:solidFill>
            <a:srgbClr val="FFFFFF"/>
          </a:solidFill>
          <a:ln w="25400">
            <a:solidFill>
              <a:srgbClr val="C9A84C"/>
            </a:solidFill>
            <a:prstDash val="solid"/>
          </a:ln>
        </p:spPr>
      </p:sp>
      <p:sp>
        <p:nvSpPr>
          <p:cNvPr id="10" name="Text 8"/>
          <p:cNvSpPr/>
          <p:nvPr/>
        </p:nvSpPr>
        <p:spPr>
          <a:xfrm>
            <a:off x="5074920" y="1481328"/>
            <a:ext cx="347472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GAAFA-COMPLIANT ARCHITECTURE</a:t>
            </a:r>
            <a:endParaRPr lang="en-US" sz="800" dirty="0"/>
          </a:p>
        </p:txBody>
      </p:sp>
      <p:sp>
        <p:nvSpPr>
          <p:cNvPr id="11" name="Text 9"/>
          <p:cNvSpPr/>
          <p:nvPr/>
        </p:nvSpPr>
        <p:spPr>
          <a:xfrm>
            <a:off x="5074920" y="1828800"/>
            <a:ext cx="3474720" cy="2743200"/>
          </a:xfrm>
          <a:prstGeom prst="rect">
            <a:avLst/>
          </a:prstGeom>
          <a:noFill/>
          <a:ln/>
        </p:spPr>
        <p:txBody>
          <a:bodyPr wrap="square" rtlCol="0" anchor="ctr"/>
          <a:lstStyle/>
          <a:p>
            <a:pPr indent="0" marL="0">
              <a:buNone/>
            </a:pPr>
            <a:r>
              <a:rPr lang="en-US" sz="1050" dirty="0">
                <a:solidFill>
                  <a:srgbClr val="2D7A4F"/>
                </a:solidFill>
                <a:latin typeface="Georgia" pitchFamily="34" charset="0"/>
                <a:ea typeface="Georgia" pitchFamily="34" charset="-122"/>
                <a:cs typeface="Georgia" pitchFamily="34" charset="-120"/>
              </a:rPr>
              <a:t>✓  Separate data stores scoped to collection purpose</a:t>
            </a:r>
            <a:endParaRPr lang="en-US" sz="105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2D7A4F"/>
                </a:solidFill>
                <a:latin typeface="Georgia" pitchFamily="34" charset="0"/>
                <a:ea typeface="Georgia" pitchFamily="34" charset="-122"/>
                <a:cs typeface="Georgia" pitchFamily="34" charset="-120"/>
              </a:rPr>
              <a:t>✓  AI system access gated by purpose-matching logic with audit trail</a:t>
            </a:r>
            <a:endParaRPr lang="en-US" sz="105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2D7A4F"/>
                </a:solidFill>
                <a:latin typeface="Georgia" pitchFamily="34" charset="0"/>
                <a:ea typeface="Georgia" pitchFamily="34" charset="-122"/>
                <a:cs typeface="Georgia" pitchFamily="34" charset="-120"/>
              </a:rPr>
              <a:t>✓  Cross-purpose queries require documented justification and authorization</a:t>
            </a:r>
            <a:endParaRPr lang="en-US" sz="105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050" dirty="0"/>
          </a:p>
          <a:p>
            <a:pPr indent="0" marL="0">
              <a:buNone/>
            </a:pPr>
            <a:r>
              <a:rPr lang="en-US" sz="1050" dirty="0">
                <a:solidFill>
                  <a:srgbClr val="2D7A4F"/>
                </a:solidFill>
                <a:latin typeface="Georgia" pitchFamily="34" charset="0"/>
                <a:ea typeface="Georgia" pitchFamily="34" charset="-122"/>
                <a:cs typeface="Georgia" pitchFamily="34" charset="-120"/>
              </a:rPr>
              <a:t>✓  Inference engine bounded by the authority under which data was collected</a:t>
            </a:r>
            <a:endParaRPr lang="en-US" sz="1050" dirty="0"/>
          </a:p>
        </p:txBody>
      </p:sp>
      <p:sp>
        <p:nvSpPr>
          <p:cNvPr id="12" name="Text 10"/>
          <p:cNvSpPr/>
          <p:nvPr/>
        </p:nvSpPr>
        <p:spPr>
          <a:xfrm>
            <a:off x="457200" y="4754880"/>
            <a:ext cx="8686800" cy="256032"/>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The difference is not a matter of policy preference. It is the architectural expression of the constitutional constraint.</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GAAFA COMPLIANCE ARCHITECTURE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Audit Trail: Three Properties, All Required</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747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2715768" cy="109728"/>
          </a:xfrm>
          <a:prstGeom prst="rect">
            <a:avLst/>
          </a:prstGeom>
          <a:solidFill>
            <a:srgbClr val="C9A84C"/>
          </a:solidFill>
          <a:ln w="12700">
            <a:solidFill>
              <a:srgbClr val="C9A84C"/>
            </a:solidFill>
            <a:prstDash val="solid"/>
          </a:ln>
        </p:spPr>
      </p:sp>
      <p:sp>
        <p:nvSpPr>
          <p:cNvPr id="7" name="Text 5"/>
          <p:cNvSpPr/>
          <p:nvPr/>
        </p:nvSpPr>
        <p:spPr>
          <a:xfrm>
            <a:off x="594360" y="1508760"/>
            <a:ext cx="457200" cy="36576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1</a:t>
            </a:r>
            <a:endParaRPr lang="en-US" sz="2200" dirty="0"/>
          </a:p>
        </p:txBody>
      </p:sp>
      <p:sp>
        <p:nvSpPr>
          <p:cNvPr id="8" name="Text 6"/>
          <p:cNvSpPr/>
          <p:nvPr/>
        </p:nvSpPr>
        <p:spPr>
          <a:xfrm>
            <a:off x="594360" y="1920240"/>
            <a:ext cx="2468880" cy="292608"/>
          </a:xfrm>
          <a:prstGeom prst="rect">
            <a:avLst/>
          </a:prstGeom>
          <a:noFill/>
          <a:ln/>
        </p:spPr>
        <p:txBody>
          <a:bodyPr wrap="square" rtlCol="0" anchor="ctr"/>
          <a:lstStyle/>
          <a:p>
            <a:pPr indent="0" marL="0">
              <a:buNone/>
            </a:pPr>
            <a:r>
              <a:rPr lang="en-US" sz="1400" b="1" dirty="0">
                <a:solidFill>
                  <a:srgbClr val="1B2A4A"/>
                </a:solidFill>
                <a:latin typeface="Palatino Linotype" pitchFamily="34" charset="0"/>
                <a:ea typeface="Palatino Linotype" pitchFamily="34" charset="-122"/>
                <a:cs typeface="Palatino Linotype" pitchFamily="34" charset="-120"/>
              </a:rPr>
              <a:t>Cryptographic</a:t>
            </a:r>
            <a:endParaRPr lang="en-US" sz="1400" dirty="0"/>
          </a:p>
        </p:txBody>
      </p:sp>
      <p:sp>
        <p:nvSpPr>
          <p:cNvPr id="9" name="Text 7"/>
          <p:cNvSpPr/>
          <p:nvPr/>
        </p:nvSpPr>
        <p:spPr>
          <a:xfrm>
            <a:off x="594360" y="2212848"/>
            <a:ext cx="246888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Tamper-evident by design</a:t>
            </a:r>
            <a:endParaRPr lang="en-US" sz="1000" dirty="0"/>
          </a:p>
        </p:txBody>
      </p:sp>
      <p:sp>
        <p:nvSpPr>
          <p:cNvPr id="10" name="Text 8"/>
          <p:cNvSpPr/>
          <p:nvPr/>
        </p:nvSpPr>
        <p:spPr>
          <a:xfrm>
            <a:off x="594360" y="2487168"/>
            <a:ext cx="2468880" cy="21945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Each access event is hashed and chained. Modification of any record breaks the chain. The audit trail cannot be edited after the fact without detection. Two-out-of-three fails here: a log that can be altered is not an audit trail; it is a story.</a:t>
            </a:r>
            <a:endParaRPr lang="en-US" sz="1000" dirty="0"/>
          </a:p>
        </p:txBody>
      </p:sp>
      <p:sp>
        <p:nvSpPr>
          <p:cNvPr id="11" name="Shape 9"/>
          <p:cNvSpPr/>
          <p:nvPr/>
        </p:nvSpPr>
        <p:spPr>
          <a:xfrm>
            <a:off x="3355848" y="1371600"/>
            <a:ext cx="2715768" cy="34747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Shape 10"/>
          <p:cNvSpPr/>
          <p:nvPr/>
        </p:nvSpPr>
        <p:spPr>
          <a:xfrm>
            <a:off x="3355848" y="1371600"/>
            <a:ext cx="2715768" cy="109728"/>
          </a:xfrm>
          <a:prstGeom prst="rect">
            <a:avLst/>
          </a:prstGeom>
          <a:solidFill>
            <a:srgbClr val="C9A84C"/>
          </a:solidFill>
          <a:ln w="12700">
            <a:solidFill>
              <a:srgbClr val="C9A84C"/>
            </a:solidFill>
            <a:prstDash val="solid"/>
          </a:ln>
        </p:spPr>
      </p:sp>
      <p:sp>
        <p:nvSpPr>
          <p:cNvPr id="13" name="Text 11"/>
          <p:cNvSpPr/>
          <p:nvPr/>
        </p:nvSpPr>
        <p:spPr>
          <a:xfrm>
            <a:off x="3493008" y="1508760"/>
            <a:ext cx="457200" cy="36576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2</a:t>
            </a:r>
            <a:endParaRPr lang="en-US" sz="2200" dirty="0"/>
          </a:p>
        </p:txBody>
      </p:sp>
      <p:sp>
        <p:nvSpPr>
          <p:cNvPr id="14" name="Text 12"/>
          <p:cNvSpPr/>
          <p:nvPr/>
        </p:nvSpPr>
        <p:spPr>
          <a:xfrm>
            <a:off x="3493008" y="1920240"/>
            <a:ext cx="2468880" cy="292608"/>
          </a:xfrm>
          <a:prstGeom prst="rect">
            <a:avLst/>
          </a:prstGeom>
          <a:noFill/>
          <a:ln/>
        </p:spPr>
        <p:txBody>
          <a:bodyPr wrap="square" rtlCol="0" anchor="ctr"/>
          <a:lstStyle/>
          <a:p>
            <a:pPr indent="0" marL="0">
              <a:buNone/>
            </a:pPr>
            <a:r>
              <a:rPr lang="en-US" sz="1400" b="1" dirty="0">
                <a:solidFill>
                  <a:srgbClr val="1B2A4A"/>
                </a:solidFill>
                <a:latin typeface="Palatino Linotype" pitchFamily="34" charset="0"/>
                <a:ea typeface="Palatino Linotype" pitchFamily="34" charset="-122"/>
                <a:cs typeface="Palatino Linotype" pitchFamily="34" charset="-120"/>
              </a:rPr>
              <a:t>Individual-Controlled</a:t>
            </a:r>
            <a:endParaRPr lang="en-US" sz="1400" dirty="0"/>
          </a:p>
        </p:txBody>
      </p:sp>
      <p:sp>
        <p:nvSpPr>
          <p:cNvPr id="15" name="Text 13"/>
          <p:cNvSpPr/>
          <p:nvPr/>
        </p:nvSpPr>
        <p:spPr>
          <a:xfrm>
            <a:off x="3493008" y="2212848"/>
            <a:ext cx="246888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The citizen can see what happened</a:t>
            </a:r>
            <a:endParaRPr lang="en-US" sz="1000" dirty="0"/>
          </a:p>
        </p:txBody>
      </p:sp>
      <p:sp>
        <p:nvSpPr>
          <p:cNvPr id="16" name="Text 14"/>
          <p:cNvSpPr/>
          <p:nvPr/>
        </p:nvSpPr>
        <p:spPr>
          <a:xfrm>
            <a:off x="3493008" y="2487168"/>
            <a:ext cx="2468880" cy="21945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The data subject has a right of access to the audit record of every query against their data: who queried, for what stated purpose, and what was returned. Control is not meaningful without visibility. An audit trail the subject cannot inspect is a government record, not a fiduciary one.</a:t>
            </a:r>
            <a:endParaRPr lang="en-US" sz="1000" dirty="0"/>
          </a:p>
        </p:txBody>
      </p:sp>
      <p:sp>
        <p:nvSpPr>
          <p:cNvPr id="17" name="Shape 15"/>
          <p:cNvSpPr/>
          <p:nvPr/>
        </p:nvSpPr>
        <p:spPr>
          <a:xfrm>
            <a:off x="6254496" y="1371600"/>
            <a:ext cx="2715768" cy="34747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8" name="Shape 16"/>
          <p:cNvSpPr/>
          <p:nvPr/>
        </p:nvSpPr>
        <p:spPr>
          <a:xfrm>
            <a:off x="6254496" y="1371600"/>
            <a:ext cx="2715768" cy="109728"/>
          </a:xfrm>
          <a:prstGeom prst="rect">
            <a:avLst/>
          </a:prstGeom>
          <a:solidFill>
            <a:srgbClr val="C9A84C"/>
          </a:solidFill>
          <a:ln w="12700">
            <a:solidFill>
              <a:srgbClr val="C9A84C"/>
            </a:solidFill>
            <a:prstDash val="solid"/>
          </a:ln>
        </p:spPr>
      </p:sp>
      <p:sp>
        <p:nvSpPr>
          <p:cNvPr id="19" name="Text 17"/>
          <p:cNvSpPr/>
          <p:nvPr/>
        </p:nvSpPr>
        <p:spPr>
          <a:xfrm>
            <a:off x="6391656" y="1508760"/>
            <a:ext cx="457200" cy="36576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3</a:t>
            </a:r>
            <a:endParaRPr lang="en-US" sz="2200" dirty="0"/>
          </a:p>
        </p:txBody>
      </p:sp>
      <p:sp>
        <p:nvSpPr>
          <p:cNvPr id="20" name="Text 18"/>
          <p:cNvSpPr/>
          <p:nvPr/>
        </p:nvSpPr>
        <p:spPr>
          <a:xfrm>
            <a:off x="6391656" y="1920240"/>
            <a:ext cx="2468880" cy="292608"/>
          </a:xfrm>
          <a:prstGeom prst="rect">
            <a:avLst/>
          </a:prstGeom>
          <a:noFill/>
          <a:ln/>
        </p:spPr>
        <p:txBody>
          <a:bodyPr wrap="square" rtlCol="0" anchor="ctr"/>
          <a:lstStyle/>
          <a:p>
            <a:pPr indent="0" marL="0">
              <a:buNone/>
            </a:pPr>
            <a:r>
              <a:rPr lang="en-US" sz="1400" b="1" dirty="0">
                <a:solidFill>
                  <a:srgbClr val="1B2A4A"/>
                </a:solidFill>
                <a:latin typeface="Palatino Linotype" pitchFamily="34" charset="0"/>
                <a:ea typeface="Palatino Linotype" pitchFamily="34" charset="-122"/>
                <a:cs typeface="Palatino Linotype" pitchFamily="34" charset="-120"/>
              </a:rPr>
              <a:t>Immutable</a:t>
            </a:r>
            <a:endParaRPr lang="en-US" sz="1400" dirty="0"/>
          </a:p>
        </p:txBody>
      </p:sp>
      <p:sp>
        <p:nvSpPr>
          <p:cNvPr id="21" name="Text 19"/>
          <p:cNvSpPr/>
          <p:nvPr/>
        </p:nvSpPr>
        <p:spPr>
          <a:xfrm>
            <a:off x="6391656" y="2212848"/>
            <a:ext cx="246888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Write-once, append-only</a:t>
            </a:r>
            <a:endParaRPr lang="en-US" sz="1000" dirty="0"/>
          </a:p>
        </p:txBody>
      </p:sp>
      <p:sp>
        <p:nvSpPr>
          <p:cNvPr id="22" name="Text 20"/>
          <p:cNvSpPr/>
          <p:nvPr/>
        </p:nvSpPr>
        <p:spPr>
          <a:xfrm>
            <a:off x="6391656" y="2487168"/>
            <a:ext cx="2468880" cy="21945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New entries may be added; no entry may be deleted or modified. Immutability is the property that makes the audit trail legally defensible and technically trustworthy. Without it, the record proves nothing.</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GAAFA COMPLIANCE ARCHITECTURE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Explainability as a Fiduciary Duty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25880"/>
            <a:ext cx="41148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What It Requires</a:t>
            </a:r>
            <a:endParaRPr lang="en-US" sz="1200" dirty="0"/>
          </a:p>
        </p:txBody>
      </p:sp>
      <p:sp>
        <p:nvSpPr>
          <p:cNvPr id="6" name="Text 4"/>
          <p:cNvSpPr/>
          <p:nvPr/>
        </p:nvSpPr>
        <p:spPr>
          <a:xfrm>
            <a:off x="457200" y="1664208"/>
            <a:ext cx="4114800" cy="2286000"/>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Any AI-assisted decision affecting a citizen's rights or benefits must be explainable in terms that citizen can understand.</a:t>
            </a:r>
            <a:endParaRPr lang="en-US" sz="110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The explanation must identify the factors the system weighted, not merely the output.</a:t>
            </a:r>
            <a:endParaRPr lang="en-US" sz="110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The citizen must have a meaningful path to contest the explanation.</a:t>
            </a:r>
            <a:endParaRPr lang="en-US" sz="1100" dirty="0"/>
          </a:p>
          <a:p>
            <a:pPr indent="0" marL="0">
              <a:buNone/>
            </a:pPr>
            <a:r>
              <a:rPr lang="en-US" sz="5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Explainability applies to systems already in deployment, not only systems being designed.</a:t>
            </a:r>
            <a:endParaRPr lang="en-US" sz="1100" dirty="0"/>
          </a:p>
        </p:txBody>
      </p:sp>
      <p:sp>
        <p:nvSpPr>
          <p:cNvPr id="7" name="Shape 5"/>
          <p:cNvSpPr/>
          <p:nvPr/>
        </p:nvSpPr>
        <p:spPr>
          <a:xfrm>
            <a:off x="4846320" y="1325880"/>
            <a:ext cx="3840480" cy="3474720"/>
          </a:xfrm>
          <a:prstGeom prst="rect">
            <a:avLst/>
          </a:prstGeom>
          <a:solidFill>
            <a:srgbClr val="1B2A4A"/>
          </a:solidFill>
          <a:ln w="12700">
            <a:solidFill>
              <a:srgbClr val="1B2A4A"/>
            </a:solidFill>
            <a:prstDash val="solid"/>
          </a:ln>
        </p:spPr>
      </p:sp>
      <p:sp>
        <p:nvSpPr>
          <p:cNvPr id="8" name="Text 6"/>
          <p:cNvSpPr/>
          <p:nvPr/>
        </p:nvSpPr>
        <p:spPr>
          <a:xfrm>
            <a:off x="5029200" y="1444752"/>
            <a:ext cx="347472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OPPORTUNITY</a:t>
            </a:r>
            <a:endParaRPr lang="en-US" sz="800" dirty="0"/>
          </a:p>
        </p:txBody>
      </p:sp>
      <p:sp>
        <p:nvSpPr>
          <p:cNvPr id="9" name="Text 7"/>
          <p:cNvSpPr/>
          <p:nvPr/>
        </p:nvSpPr>
        <p:spPr>
          <a:xfrm>
            <a:off x="5029200" y="1737360"/>
            <a:ext cx="3474720" cy="457200"/>
          </a:xfrm>
          <a:prstGeom prst="rect">
            <a:avLst/>
          </a:prstGeom>
          <a:noFill/>
          <a:ln/>
        </p:spPr>
        <p:txBody>
          <a:bodyPr wrap="square" rtlCol="0" anchor="ctr"/>
          <a:lstStyle/>
          <a:p>
            <a:pPr indent="0" marL="0">
              <a:buNone/>
            </a:pPr>
            <a:r>
              <a:rPr lang="en-US" sz="1100" i="1" dirty="0">
                <a:solidFill>
                  <a:srgbClr val="FFFFFF"/>
                </a:solidFill>
                <a:latin typeface="Georgia" pitchFamily="34" charset="0"/>
                <a:ea typeface="Georgia" pitchFamily="34" charset="-122"/>
                <a:cs typeface="Georgia" pitchFamily="34" charset="-120"/>
              </a:rPr>
              <a:t>Most deployed government AI systems cannot currently meet this standard.</a:t>
            </a:r>
            <a:endParaRPr lang="en-US" sz="1100" dirty="0"/>
          </a:p>
        </p:txBody>
      </p:sp>
      <p:sp>
        <p:nvSpPr>
          <p:cNvPr id="10" name="Text 8"/>
          <p:cNvSpPr/>
          <p:nvPr/>
        </p:nvSpPr>
        <p:spPr>
          <a:xfrm>
            <a:off x="5029200" y="2286000"/>
            <a:ext cx="3474720" cy="2286000"/>
          </a:xfrm>
          <a:prstGeom prst="rect">
            <a:avLst/>
          </a:prstGeom>
          <a:noFill/>
          <a:ln/>
        </p:spPr>
        <p:txBody>
          <a:bodyPr wrap="square" rtlCol="0" anchor="ctr"/>
          <a:lstStyle/>
          <a:p>
            <a:pPr indent="0" marL="0">
              <a:buNone/>
            </a:pPr>
            <a:r>
              <a:rPr lang="en-US" sz="1100" dirty="0">
                <a:solidFill>
                  <a:srgbClr val="E8D08A"/>
                </a:solidFill>
                <a:latin typeface="Georgia" pitchFamily="34" charset="0"/>
                <a:ea typeface="Georgia" pitchFamily="34" charset="-122"/>
                <a:cs typeface="Georgia" pitchFamily="34" charset="-120"/>
              </a:rPr>
              <a:t>Vendors who build explainability in from the start are structurally positioned when GAAFA or its equivalent is enacted.
</a:t>
            </a:r>
            <a:pPr indent="0" marL="0">
              <a:buNone/>
            </a:pPr>
            <a:r>
              <a:rPr lang="en-US" sz="1100" b="1" dirty="0">
                <a:solidFill>
                  <a:srgbClr val="E8D08A"/>
                </a:solidFill>
                <a:latin typeface="Georgia" pitchFamily="34" charset="0"/>
                <a:ea typeface="Georgia" pitchFamily="34" charset="-122"/>
                <a:cs typeface="Georgia" pitchFamily="34" charset="-120"/>
              </a:rPr>
              <a:t>The window is now. </a:t>
            </a:r>
            <a:pPr indent="0" marL="0">
              <a:buNone/>
            </a:pPr>
            <a:r>
              <a:rPr lang="en-US" sz="1100" dirty="0">
                <a:solidFill>
                  <a:srgbClr val="E8D08A"/>
                </a:solidFill>
                <a:latin typeface="Georgia" pitchFamily="34" charset="0"/>
                <a:ea typeface="Georgia" pitchFamily="34" charset="-122"/>
                <a:cs typeface="Georgia" pitchFamily="34" charset="-120"/>
              </a:rPr>
              <a:t>Retrofitting explainability into a deployed black-box system is an order of magnitude more expensive than building it in.</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SUMMARY</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Compliant Architecture Is Achievable</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80160"/>
            <a:ext cx="8229600" cy="320040"/>
          </a:xfrm>
          <a:prstGeom prst="rect">
            <a:avLst/>
          </a:prstGeom>
          <a:noFill/>
          <a:ln/>
        </p:spPr>
        <p:txBody>
          <a:bodyPr wrap="square" rtlCol="0" anchor="ctr"/>
          <a:lstStyle/>
          <a:p>
            <a:pPr indent="0" marL="0">
              <a:buNone/>
            </a:pPr>
            <a:r>
              <a:rPr lang="en-US" sz="1300" i="1" dirty="0">
                <a:solidFill>
                  <a:srgbClr val="6B7280"/>
                </a:solidFill>
                <a:latin typeface="Georgia" pitchFamily="34" charset="0"/>
                <a:ea typeface="Georgia" pitchFamily="34" charset="-122"/>
                <a:cs typeface="Georgia" pitchFamily="34" charset="-120"/>
              </a:rPr>
              <a:t>The standards are defined. The question is who builds to them and when.</a:t>
            </a:r>
            <a:endParaRPr lang="en-US" sz="1300" dirty="0"/>
          </a:p>
        </p:txBody>
      </p:sp>
      <p:sp>
        <p:nvSpPr>
          <p:cNvPr id="6" name="Shape 4"/>
          <p:cNvSpPr/>
          <p:nvPr/>
        </p:nvSpPr>
        <p:spPr>
          <a:xfrm>
            <a:off x="457200" y="1737360"/>
            <a:ext cx="8229600" cy="530352"/>
          </a:xfrm>
          <a:prstGeom prst="rect">
            <a:avLst/>
          </a:prstGeom>
          <a:solidFill>
            <a:srgbClr val="FFFFFF"/>
          </a:solidFill>
          <a:ln w="12700">
            <a:solidFill>
              <a:srgbClr val="E5E7EB"/>
            </a:solidFill>
            <a:prstDash val="solid"/>
          </a:ln>
        </p:spPr>
      </p:sp>
      <p:sp>
        <p:nvSpPr>
          <p:cNvPr id="7" name="Shape 5"/>
          <p:cNvSpPr/>
          <p:nvPr/>
        </p:nvSpPr>
        <p:spPr>
          <a:xfrm>
            <a:off x="621792" y="1874520"/>
            <a:ext cx="256032" cy="256032"/>
          </a:xfrm>
          <a:prstGeom prst="ellipse">
            <a:avLst/>
          </a:prstGeom>
          <a:solidFill>
            <a:srgbClr val="C9A84C"/>
          </a:solidFill>
          <a:ln w="12700">
            <a:solidFill>
              <a:srgbClr val="C9A84C"/>
            </a:solidFill>
            <a:prstDash val="solid"/>
          </a:ln>
        </p:spPr>
      </p:sp>
      <p:sp>
        <p:nvSpPr>
          <p:cNvPr id="8" name="Text 6"/>
          <p:cNvSpPr/>
          <p:nvPr/>
        </p:nvSpPr>
        <p:spPr>
          <a:xfrm>
            <a:off x="621792" y="1847088"/>
            <a:ext cx="256032" cy="256032"/>
          </a:xfrm>
          <a:prstGeom prst="rect">
            <a:avLst/>
          </a:prstGeom>
          <a:noFill/>
          <a:ln/>
        </p:spPr>
        <p:txBody>
          <a:bodyPr wrap="square" rtlCol="0" anchor="ctr"/>
          <a:lstStyle/>
          <a:p>
            <a:pPr algn="ctr" indent="0" marL="0">
              <a:buNone/>
            </a:pPr>
            <a:r>
              <a:rPr lang="en-US" sz="1200" b="1" dirty="0">
                <a:solidFill>
                  <a:srgbClr val="FFFFFF"/>
                </a:solidFill>
                <a:latin typeface="Georgia" pitchFamily="34" charset="0"/>
                <a:ea typeface="Georgia" pitchFamily="34" charset="-122"/>
                <a:cs typeface="Georgia" pitchFamily="34" charset="-120"/>
              </a:rPr>
              <a:t>✓</a:t>
            </a:r>
            <a:endParaRPr lang="en-US" sz="1200" dirty="0"/>
          </a:p>
        </p:txBody>
      </p:sp>
      <p:sp>
        <p:nvSpPr>
          <p:cNvPr id="9" name="Text 7"/>
          <p:cNvSpPr/>
          <p:nvPr/>
        </p:nvSpPr>
        <p:spPr>
          <a:xfrm>
            <a:off x="1005840" y="1828800"/>
            <a:ext cx="749808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Purpose-sequestered databases that enforce collection authority at the data layer</a:t>
            </a:r>
            <a:endParaRPr lang="en-US" sz="1100" dirty="0"/>
          </a:p>
        </p:txBody>
      </p:sp>
      <p:sp>
        <p:nvSpPr>
          <p:cNvPr id="10" name="Shape 8"/>
          <p:cNvSpPr/>
          <p:nvPr/>
        </p:nvSpPr>
        <p:spPr>
          <a:xfrm>
            <a:off x="457200" y="2359152"/>
            <a:ext cx="8229600" cy="530352"/>
          </a:xfrm>
          <a:prstGeom prst="rect">
            <a:avLst/>
          </a:prstGeom>
          <a:solidFill>
            <a:srgbClr val="FFFFFF"/>
          </a:solidFill>
          <a:ln w="12700">
            <a:solidFill>
              <a:srgbClr val="E5E7EB"/>
            </a:solidFill>
            <a:prstDash val="solid"/>
          </a:ln>
        </p:spPr>
      </p:sp>
      <p:sp>
        <p:nvSpPr>
          <p:cNvPr id="11" name="Shape 9"/>
          <p:cNvSpPr/>
          <p:nvPr/>
        </p:nvSpPr>
        <p:spPr>
          <a:xfrm>
            <a:off x="621792" y="2496312"/>
            <a:ext cx="256032" cy="256032"/>
          </a:xfrm>
          <a:prstGeom prst="ellipse">
            <a:avLst/>
          </a:prstGeom>
          <a:solidFill>
            <a:srgbClr val="C9A84C"/>
          </a:solidFill>
          <a:ln w="12700">
            <a:solidFill>
              <a:srgbClr val="C9A84C"/>
            </a:solidFill>
            <a:prstDash val="solid"/>
          </a:ln>
        </p:spPr>
      </p:sp>
      <p:sp>
        <p:nvSpPr>
          <p:cNvPr id="12" name="Text 10"/>
          <p:cNvSpPr/>
          <p:nvPr/>
        </p:nvSpPr>
        <p:spPr>
          <a:xfrm>
            <a:off x="621792" y="2468880"/>
            <a:ext cx="256032" cy="256032"/>
          </a:xfrm>
          <a:prstGeom prst="rect">
            <a:avLst/>
          </a:prstGeom>
          <a:noFill/>
          <a:ln/>
        </p:spPr>
        <p:txBody>
          <a:bodyPr wrap="square" rtlCol="0" anchor="ctr"/>
          <a:lstStyle/>
          <a:p>
            <a:pPr algn="ctr" indent="0" marL="0">
              <a:buNone/>
            </a:pPr>
            <a:r>
              <a:rPr lang="en-US" sz="1200" b="1" dirty="0">
                <a:solidFill>
                  <a:srgbClr val="FFFFFF"/>
                </a:solidFill>
                <a:latin typeface="Georgia" pitchFamily="34" charset="0"/>
                <a:ea typeface="Georgia" pitchFamily="34" charset="-122"/>
                <a:cs typeface="Georgia" pitchFamily="34" charset="-120"/>
              </a:rPr>
              <a:t>✓</a:t>
            </a:r>
            <a:endParaRPr lang="en-US" sz="1200" dirty="0"/>
          </a:p>
        </p:txBody>
      </p:sp>
      <p:sp>
        <p:nvSpPr>
          <p:cNvPr id="13" name="Text 11"/>
          <p:cNvSpPr/>
          <p:nvPr/>
        </p:nvSpPr>
        <p:spPr>
          <a:xfrm>
            <a:off x="1005840" y="2450592"/>
            <a:ext cx="749808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Cryptographic, individual-controlled, immutable audit trails for all data access</a:t>
            </a:r>
            <a:endParaRPr lang="en-US" sz="1100" dirty="0"/>
          </a:p>
        </p:txBody>
      </p:sp>
      <p:sp>
        <p:nvSpPr>
          <p:cNvPr id="14" name="Shape 12"/>
          <p:cNvSpPr/>
          <p:nvPr/>
        </p:nvSpPr>
        <p:spPr>
          <a:xfrm>
            <a:off x="457200" y="2980944"/>
            <a:ext cx="8229600" cy="530352"/>
          </a:xfrm>
          <a:prstGeom prst="rect">
            <a:avLst/>
          </a:prstGeom>
          <a:solidFill>
            <a:srgbClr val="FFFFFF"/>
          </a:solidFill>
          <a:ln w="12700">
            <a:solidFill>
              <a:srgbClr val="E5E7EB"/>
            </a:solidFill>
            <a:prstDash val="solid"/>
          </a:ln>
        </p:spPr>
      </p:sp>
      <p:sp>
        <p:nvSpPr>
          <p:cNvPr id="15" name="Shape 13"/>
          <p:cNvSpPr/>
          <p:nvPr/>
        </p:nvSpPr>
        <p:spPr>
          <a:xfrm>
            <a:off x="621792" y="3118104"/>
            <a:ext cx="256032" cy="256032"/>
          </a:xfrm>
          <a:prstGeom prst="ellipse">
            <a:avLst/>
          </a:prstGeom>
          <a:solidFill>
            <a:srgbClr val="C9A84C"/>
          </a:solidFill>
          <a:ln w="12700">
            <a:solidFill>
              <a:srgbClr val="C9A84C"/>
            </a:solidFill>
            <a:prstDash val="solid"/>
          </a:ln>
        </p:spPr>
      </p:sp>
      <p:sp>
        <p:nvSpPr>
          <p:cNvPr id="16" name="Text 14"/>
          <p:cNvSpPr/>
          <p:nvPr/>
        </p:nvSpPr>
        <p:spPr>
          <a:xfrm>
            <a:off x="621792" y="3090672"/>
            <a:ext cx="256032" cy="256032"/>
          </a:xfrm>
          <a:prstGeom prst="rect">
            <a:avLst/>
          </a:prstGeom>
          <a:noFill/>
          <a:ln/>
        </p:spPr>
        <p:txBody>
          <a:bodyPr wrap="square" rtlCol="0" anchor="ctr"/>
          <a:lstStyle/>
          <a:p>
            <a:pPr algn="ctr" indent="0" marL="0">
              <a:buNone/>
            </a:pPr>
            <a:r>
              <a:rPr lang="en-US" sz="1200" b="1" dirty="0">
                <a:solidFill>
                  <a:srgbClr val="FFFFFF"/>
                </a:solidFill>
                <a:latin typeface="Georgia" pitchFamily="34" charset="0"/>
                <a:ea typeface="Georgia" pitchFamily="34" charset="-122"/>
                <a:cs typeface="Georgia" pitchFamily="34" charset="-120"/>
              </a:rPr>
              <a:t>✓</a:t>
            </a:r>
            <a:endParaRPr lang="en-US" sz="1200" dirty="0"/>
          </a:p>
        </p:txBody>
      </p:sp>
      <p:sp>
        <p:nvSpPr>
          <p:cNvPr id="17" name="Text 15"/>
          <p:cNvSpPr/>
          <p:nvPr/>
        </p:nvSpPr>
        <p:spPr>
          <a:xfrm>
            <a:off x="1005840" y="3072384"/>
            <a:ext cx="749808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Explainability built into AI systems from the design stage, not retrofitted</a:t>
            </a:r>
            <a:endParaRPr lang="en-US" sz="1100" dirty="0"/>
          </a:p>
        </p:txBody>
      </p:sp>
      <p:sp>
        <p:nvSpPr>
          <p:cNvPr id="18" name="Shape 16"/>
          <p:cNvSpPr/>
          <p:nvPr/>
        </p:nvSpPr>
        <p:spPr>
          <a:xfrm>
            <a:off x="457200" y="3602736"/>
            <a:ext cx="8229600" cy="530352"/>
          </a:xfrm>
          <a:prstGeom prst="rect">
            <a:avLst/>
          </a:prstGeom>
          <a:solidFill>
            <a:srgbClr val="FFFFFF"/>
          </a:solidFill>
          <a:ln w="12700">
            <a:solidFill>
              <a:srgbClr val="E5E7EB"/>
            </a:solidFill>
            <a:prstDash val="solid"/>
          </a:ln>
        </p:spPr>
      </p:sp>
      <p:sp>
        <p:nvSpPr>
          <p:cNvPr id="19" name="Shape 17"/>
          <p:cNvSpPr/>
          <p:nvPr/>
        </p:nvSpPr>
        <p:spPr>
          <a:xfrm>
            <a:off x="621792" y="3739896"/>
            <a:ext cx="256032" cy="256032"/>
          </a:xfrm>
          <a:prstGeom prst="ellipse">
            <a:avLst/>
          </a:prstGeom>
          <a:solidFill>
            <a:srgbClr val="C9A84C"/>
          </a:solidFill>
          <a:ln w="12700">
            <a:solidFill>
              <a:srgbClr val="C9A84C"/>
            </a:solidFill>
            <a:prstDash val="solid"/>
          </a:ln>
        </p:spPr>
      </p:sp>
      <p:sp>
        <p:nvSpPr>
          <p:cNvPr id="20" name="Text 18"/>
          <p:cNvSpPr/>
          <p:nvPr/>
        </p:nvSpPr>
        <p:spPr>
          <a:xfrm>
            <a:off x="621792" y="3712464"/>
            <a:ext cx="256032" cy="256032"/>
          </a:xfrm>
          <a:prstGeom prst="rect">
            <a:avLst/>
          </a:prstGeom>
          <a:noFill/>
          <a:ln/>
        </p:spPr>
        <p:txBody>
          <a:bodyPr wrap="square" rtlCol="0" anchor="ctr"/>
          <a:lstStyle/>
          <a:p>
            <a:pPr algn="ctr" indent="0" marL="0">
              <a:buNone/>
            </a:pPr>
            <a:r>
              <a:rPr lang="en-US" sz="1200" b="1" dirty="0">
                <a:solidFill>
                  <a:srgbClr val="FFFFFF"/>
                </a:solidFill>
                <a:latin typeface="Georgia" pitchFamily="34" charset="0"/>
                <a:ea typeface="Georgia" pitchFamily="34" charset="-122"/>
                <a:cs typeface="Georgia" pitchFamily="34" charset="-120"/>
              </a:rPr>
              <a:t>✓</a:t>
            </a:r>
            <a:endParaRPr lang="en-US" sz="1200" dirty="0"/>
          </a:p>
        </p:txBody>
      </p:sp>
      <p:sp>
        <p:nvSpPr>
          <p:cNvPr id="21" name="Text 19"/>
          <p:cNvSpPr/>
          <p:nvPr/>
        </p:nvSpPr>
        <p:spPr>
          <a:xfrm>
            <a:off x="1005840" y="3694176"/>
            <a:ext cx="7498080" cy="347472"/>
          </a:xfrm>
          <a:prstGeom prst="rect">
            <a:avLst/>
          </a:prstGeom>
          <a:noFill/>
          <a:ln/>
        </p:spPr>
        <p:txBody>
          <a:bodyPr wrap="square" rtlCol="0" anchor="ctr"/>
          <a:lstStyle/>
          <a:p>
            <a:pPr indent="0" marL="0">
              <a:buNone/>
            </a:pPr>
            <a:r>
              <a:rPr lang="en-US" sz="1100" dirty="0">
                <a:solidFill>
                  <a:srgbClr val="1B2A4A"/>
                </a:solidFill>
                <a:latin typeface="Georgia" pitchFamily="34" charset="0"/>
                <a:ea typeface="Georgia" pitchFamily="34" charset="-122"/>
                <a:cs typeface="Georgia" pitchFamily="34" charset="-120"/>
              </a:rPr>
              <a:t>Inference prohibitions enforced architecturally, not merely by policy</a:t>
            </a:r>
            <a:endParaRPr lang="en-US" sz="1100" dirty="0"/>
          </a:p>
        </p:txBody>
      </p:sp>
      <p:sp>
        <p:nvSpPr>
          <p:cNvPr id="22" name="Shape 20"/>
          <p:cNvSpPr/>
          <p:nvPr/>
        </p:nvSpPr>
        <p:spPr>
          <a:xfrm>
            <a:off x="457200" y="4224528"/>
            <a:ext cx="8229600" cy="530352"/>
          </a:xfrm>
          <a:prstGeom prst="rect">
            <a:avLst/>
          </a:prstGeom>
          <a:solidFill>
            <a:srgbClr val="1B2A4A"/>
          </a:solidFill>
          <a:ln w="19050">
            <a:solidFill>
              <a:srgbClr val="C9A84C"/>
            </a:solidFill>
            <a:prstDash val="solid"/>
          </a:ln>
        </p:spPr>
      </p:sp>
      <p:sp>
        <p:nvSpPr>
          <p:cNvPr id="23" name="Shape 21"/>
          <p:cNvSpPr/>
          <p:nvPr/>
        </p:nvSpPr>
        <p:spPr>
          <a:xfrm>
            <a:off x="621792" y="4361688"/>
            <a:ext cx="256032" cy="256032"/>
          </a:xfrm>
          <a:prstGeom prst="ellipse">
            <a:avLst/>
          </a:prstGeom>
          <a:solidFill>
            <a:srgbClr val="FFFFFF"/>
          </a:solidFill>
          <a:ln w="12700">
            <a:solidFill>
              <a:srgbClr val="C9A84C"/>
            </a:solidFill>
            <a:prstDash val="solid"/>
          </a:ln>
        </p:spPr>
      </p:sp>
      <p:sp>
        <p:nvSpPr>
          <p:cNvPr id="24" name="Text 22"/>
          <p:cNvSpPr/>
          <p:nvPr/>
        </p:nvSpPr>
        <p:spPr>
          <a:xfrm>
            <a:off x="621792" y="4334256"/>
            <a:ext cx="256032" cy="256032"/>
          </a:xfrm>
          <a:prstGeom prst="rect">
            <a:avLst/>
          </a:prstGeom>
          <a:noFill/>
          <a:ln/>
        </p:spPr>
        <p:txBody>
          <a:bodyPr wrap="square" rtlCol="0" anchor="ctr"/>
          <a:lstStyle/>
          <a:p>
            <a:pPr algn="ctr" indent="0" marL="0">
              <a:buNone/>
            </a:pPr>
            <a:r>
              <a:rPr lang="en-US" sz="1200" b="1" dirty="0">
                <a:solidFill>
                  <a:srgbClr val="C9A84C"/>
                </a:solidFill>
                <a:latin typeface="Georgia" pitchFamily="34" charset="0"/>
                <a:ea typeface="Georgia" pitchFamily="34" charset="-122"/>
                <a:cs typeface="Georgia" pitchFamily="34" charset="-120"/>
              </a:rPr>
              <a:t>?</a:t>
            </a:r>
            <a:endParaRPr lang="en-US" sz="1200" dirty="0"/>
          </a:p>
        </p:txBody>
      </p:sp>
      <p:sp>
        <p:nvSpPr>
          <p:cNvPr id="25" name="Text 23"/>
          <p:cNvSpPr/>
          <p:nvPr/>
        </p:nvSpPr>
        <p:spPr>
          <a:xfrm>
            <a:off x="1005840" y="4315968"/>
            <a:ext cx="7498080" cy="347472"/>
          </a:xfrm>
          <a:prstGeom prst="rect">
            <a:avLst/>
          </a:prstGeom>
          <a:noFill/>
          <a:ln/>
        </p:spPr>
        <p:txBody>
          <a:bodyPr wrap="square" rtlCol="0" anchor="ctr"/>
          <a:lstStyle/>
          <a:p>
            <a:pPr indent="0" marL="0">
              <a:buNone/>
            </a:pPr>
            <a:r>
              <a:rPr lang="en-US" sz="1100" dirty="0">
                <a:solidFill>
                  <a:srgbClr val="FFFFFF"/>
                </a:solidFill>
                <a:latin typeface="Georgia" pitchFamily="34" charset="0"/>
                <a:ea typeface="Georgia" pitchFamily="34" charset="-122"/>
                <a:cs typeface="Georgia" pitchFamily="34" charset="-120"/>
              </a:rPr>
              <a:t>A procurement pathway that rewards compliant vendors in government AI markets</a:t>
            </a:r>
            <a:endParaRPr lang="en-US" sz="1100" dirty="0"/>
          </a:p>
        </p:txBody>
      </p:sp>
      <p:sp>
        <p:nvSpPr>
          <p:cNvPr id="26" name="Text 24"/>
          <p:cNvSpPr/>
          <p:nvPr/>
        </p:nvSpPr>
        <p:spPr>
          <a:xfrm>
            <a:off x="457200" y="4864608"/>
            <a:ext cx="8229600" cy="201168"/>
          </a:xfrm>
          <a:prstGeom prst="rect">
            <a:avLst/>
          </a:prstGeom>
          <a:noFill/>
          <a:ln/>
        </p:spPr>
        <p:txBody>
          <a:bodyPr wrap="square" rtlCol="0" anchor="ctr"/>
          <a:lstStyle/>
          <a:p>
            <a:pPr algn="ctr" indent="0" marL="0">
              <a:buNone/>
            </a:pPr>
            <a:r>
              <a:rPr lang="en-US" sz="1000" i="1" dirty="0">
                <a:solidFill>
                  <a:srgbClr val="C9A84C"/>
                </a:solidFill>
                <a:latin typeface="Georgia" pitchFamily="34" charset="0"/>
                <a:ea typeface="Georgia" pitchFamily="34" charset="-122"/>
                <a:cs typeface="Georgia" pitchFamily="34" charset="-120"/>
              </a:rPr>
              <a:t>Movement III: Procurement as the leverage point.</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PROCUREMENT AS THE LEVERAGE POINT</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Procurement Problem You Have Experienced</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91440" cy="1051560"/>
          </a:xfrm>
          <a:prstGeom prst="rect">
            <a:avLst/>
          </a:prstGeom>
          <a:solidFill>
            <a:srgbClr val="1B2A4A"/>
          </a:solidFill>
          <a:ln w="12700">
            <a:solidFill>
              <a:srgbClr val="1B2A4A"/>
            </a:solidFill>
            <a:prstDash val="solid"/>
          </a:ln>
        </p:spPr>
      </p:sp>
      <p:sp>
        <p:nvSpPr>
          <p:cNvPr id="7" name="Text 5"/>
          <p:cNvSpPr/>
          <p:nvPr/>
        </p:nvSpPr>
        <p:spPr>
          <a:xfrm>
            <a:off x="685800" y="146304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The Forced-Fit Failure</a:t>
            </a:r>
            <a:endParaRPr lang="en-US" sz="1200" dirty="0"/>
          </a:p>
        </p:txBody>
      </p:sp>
      <p:sp>
        <p:nvSpPr>
          <p:cNvPr id="8" name="Text 6"/>
          <p:cNvSpPr/>
          <p:nvPr/>
        </p:nvSpPr>
        <p:spPr>
          <a:xfrm>
            <a:off x="685800" y="1737360"/>
            <a:ext cx="7772400" cy="59436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Government forces genuinely novel AI procurement into competitive sealed proposals. The agency writes specs it does not understand. You propose a solution that does not fit the template. Award goes to the vendor who best mirrors the spec, not the one with the better solution.</a:t>
            </a:r>
            <a:endParaRPr lang="en-US" sz="1050" dirty="0"/>
          </a:p>
        </p:txBody>
      </p:sp>
      <p:sp>
        <p:nvSpPr>
          <p:cNvPr id="9" name="Shape 7"/>
          <p:cNvSpPr/>
          <p:nvPr/>
        </p:nvSpPr>
        <p:spPr>
          <a:xfrm>
            <a:off x="457200" y="256032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Shape 8"/>
          <p:cNvSpPr/>
          <p:nvPr/>
        </p:nvSpPr>
        <p:spPr>
          <a:xfrm>
            <a:off x="457200" y="2560320"/>
            <a:ext cx="91440" cy="1051560"/>
          </a:xfrm>
          <a:prstGeom prst="rect">
            <a:avLst/>
          </a:prstGeom>
          <a:solidFill>
            <a:srgbClr val="1B2A4A"/>
          </a:solidFill>
          <a:ln w="12700">
            <a:solidFill>
              <a:srgbClr val="1B2A4A"/>
            </a:solidFill>
            <a:prstDash val="solid"/>
          </a:ln>
        </p:spPr>
      </p:sp>
      <p:sp>
        <p:nvSpPr>
          <p:cNvPr id="11" name="Text 9"/>
          <p:cNvSpPr/>
          <p:nvPr/>
        </p:nvSpPr>
        <p:spPr>
          <a:xfrm>
            <a:off x="685800" y="265176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Solution Bias</a:t>
            </a:r>
            <a:endParaRPr lang="en-US" sz="1200" dirty="0"/>
          </a:p>
        </p:txBody>
      </p:sp>
      <p:sp>
        <p:nvSpPr>
          <p:cNvPr id="12" name="Text 10"/>
          <p:cNvSpPr/>
          <p:nvPr/>
        </p:nvSpPr>
        <p:spPr>
          <a:xfrm>
            <a:off x="685800" y="2926080"/>
            <a:ext cx="7772400" cy="59436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Specs describe means, not ends. The requirement names a technology category rather than an outcome. Genuinely innovative approaches are excluded before evaluation begins. The most transformative solution never reaches the room.</a:t>
            </a:r>
            <a:endParaRPr lang="en-US" sz="1050" dirty="0"/>
          </a:p>
        </p:txBody>
      </p:sp>
      <p:sp>
        <p:nvSpPr>
          <p:cNvPr id="13" name="Shape 11"/>
          <p:cNvSpPr/>
          <p:nvPr/>
        </p:nvSpPr>
        <p:spPr>
          <a:xfrm>
            <a:off x="457200" y="374904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4" name="Shape 12"/>
          <p:cNvSpPr/>
          <p:nvPr/>
        </p:nvSpPr>
        <p:spPr>
          <a:xfrm>
            <a:off x="457200" y="3749040"/>
            <a:ext cx="91440" cy="1051560"/>
          </a:xfrm>
          <a:prstGeom prst="rect">
            <a:avLst/>
          </a:prstGeom>
          <a:solidFill>
            <a:srgbClr val="1B2A4A"/>
          </a:solidFill>
          <a:ln w="12700">
            <a:solidFill>
              <a:srgbClr val="1B2A4A"/>
            </a:solidFill>
            <a:prstDash val="solid"/>
          </a:ln>
        </p:spPr>
      </p:sp>
      <p:sp>
        <p:nvSpPr>
          <p:cNvPr id="15" name="Text 13"/>
          <p:cNvSpPr/>
          <p:nvPr/>
        </p:nvSpPr>
        <p:spPr>
          <a:xfrm>
            <a:off x="685800" y="384048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The Sole Source Trap</a:t>
            </a:r>
            <a:endParaRPr lang="en-US" sz="1200" dirty="0"/>
          </a:p>
        </p:txBody>
      </p:sp>
      <p:sp>
        <p:nvSpPr>
          <p:cNvPr id="16" name="Text 14"/>
          <p:cNvSpPr/>
          <p:nvPr/>
        </p:nvSpPr>
        <p:spPr>
          <a:xfrm>
            <a:off x="685800" y="4114800"/>
            <a:ext cx="7772400" cy="59436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Agency uses sole source for novel technology on urgency grounds. No market exploration. Vendor lock-in before the problem is understood. If the approach fails, there is no competitive alternative and no documented basis for redirection.</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ARTICLE 3B</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Article 3B: Built for Genuinely Novel Technology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25880"/>
            <a:ext cx="8229600" cy="347472"/>
          </a:xfrm>
          <a:prstGeom prst="rect">
            <a:avLst/>
          </a:prstGeom>
          <a:solidFill>
            <a:srgbClr val="1B2A4A"/>
          </a:solidFill>
          <a:ln w="12700">
            <a:solidFill>
              <a:srgbClr val="1B2A4A"/>
            </a:solidFill>
            <a:prstDash val="solid"/>
          </a:ln>
        </p:spPr>
      </p:sp>
      <p:sp>
        <p:nvSpPr>
          <p:cNvPr id="6" name="Text 4"/>
          <p:cNvSpPr/>
          <p:nvPr/>
        </p:nvSpPr>
        <p:spPr>
          <a:xfrm>
            <a:off x="594360" y="1380744"/>
            <a:ext cx="7955280" cy="237744"/>
          </a:xfrm>
          <a:prstGeom prst="rect">
            <a:avLst/>
          </a:prstGeom>
          <a:noFill/>
          <a:ln/>
        </p:spPr>
        <p:txBody>
          <a:bodyPr wrap="square" rtlCol="0" anchor="ctr"/>
          <a:lstStyle/>
          <a:p>
            <a:pPr indent="0" marL="0">
              <a:buNone/>
            </a:pPr>
            <a:r>
              <a:rPr lang="en-US" sz="950" i="1" dirty="0">
                <a:solidFill>
                  <a:srgbClr val="C9A84C"/>
                </a:solidFill>
                <a:latin typeface="Georgia" pitchFamily="34" charset="0"/>
                <a:ea typeface="Georgia" pitchFamily="34" charset="-122"/>
                <a:cs typeface="Georgia" pitchFamily="34" charset="-120"/>
              </a:rPr>
              <a:t>Proposed by Mike Leahy to the ABA State and Local Government Procurement Law Review Committee  |  Draft open for practitioner input</a:t>
            </a:r>
            <a:endParaRPr lang="en-US" sz="950" dirty="0"/>
          </a:p>
        </p:txBody>
      </p:sp>
      <p:sp>
        <p:nvSpPr>
          <p:cNvPr id="7" name="Shape 5"/>
          <p:cNvSpPr/>
          <p:nvPr/>
        </p:nvSpPr>
        <p:spPr>
          <a:xfrm>
            <a:off x="457200" y="1828800"/>
            <a:ext cx="4023360" cy="1261872"/>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8" name="Shape 6"/>
          <p:cNvSpPr/>
          <p:nvPr/>
        </p:nvSpPr>
        <p:spPr>
          <a:xfrm>
            <a:off x="457200" y="1828800"/>
            <a:ext cx="4023360" cy="91440"/>
          </a:xfrm>
          <a:prstGeom prst="rect">
            <a:avLst/>
          </a:prstGeom>
          <a:solidFill>
            <a:srgbClr val="C9A84C"/>
          </a:solidFill>
          <a:ln w="12700">
            <a:solidFill>
              <a:srgbClr val="C9A84C"/>
            </a:solidFill>
            <a:prstDash val="solid"/>
          </a:ln>
        </p:spPr>
      </p:sp>
      <p:sp>
        <p:nvSpPr>
          <p:cNvPr id="9" name="Text 7"/>
          <p:cNvSpPr/>
          <p:nvPr/>
        </p:nvSpPr>
        <p:spPr>
          <a:xfrm>
            <a:off x="594360" y="199339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Phased Multi-Vendor Competition</a:t>
            </a:r>
            <a:endParaRPr lang="en-US" sz="1100" dirty="0"/>
          </a:p>
        </p:txBody>
      </p:sp>
      <p:sp>
        <p:nvSpPr>
          <p:cNvPr id="10" name="Text 8"/>
          <p:cNvSpPr/>
          <p:nvPr/>
        </p:nvSpPr>
        <p:spPr>
          <a:xfrm>
            <a:off x="594360" y="2286000"/>
            <a:ext cx="3749040" cy="71323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Phase 1: up to 10 vendors explore conceptual approaches. Phase 2: up to 5 build working prototypes in sandboxed environments. Phase 3: 2-3 vendors validate against real conditions. Competition is maintained through the full exploratory arc.</a:t>
            </a:r>
            <a:endParaRPr lang="en-US" sz="1000" dirty="0"/>
          </a:p>
        </p:txBody>
      </p:sp>
      <p:sp>
        <p:nvSpPr>
          <p:cNvPr id="11" name="Shape 9"/>
          <p:cNvSpPr/>
          <p:nvPr/>
        </p:nvSpPr>
        <p:spPr>
          <a:xfrm>
            <a:off x="4663440" y="1828800"/>
            <a:ext cx="4023360" cy="1261872"/>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Shape 10"/>
          <p:cNvSpPr/>
          <p:nvPr/>
        </p:nvSpPr>
        <p:spPr>
          <a:xfrm>
            <a:off x="4663440" y="1828800"/>
            <a:ext cx="4023360" cy="91440"/>
          </a:xfrm>
          <a:prstGeom prst="rect">
            <a:avLst/>
          </a:prstGeom>
          <a:solidFill>
            <a:srgbClr val="C9A84C"/>
          </a:solidFill>
          <a:ln w="12700">
            <a:solidFill>
              <a:srgbClr val="C9A84C"/>
            </a:solidFill>
            <a:prstDash val="solid"/>
          </a:ln>
        </p:spPr>
      </p:sp>
      <p:sp>
        <p:nvSpPr>
          <p:cNvPr id="13" name="Text 11"/>
          <p:cNvSpPr/>
          <p:nvPr/>
        </p:nvSpPr>
        <p:spPr>
          <a:xfrm>
            <a:off x="4800600" y="199339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Outcome-Based Specifications</a:t>
            </a:r>
            <a:endParaRPr lang="en-US" sz="1100" dirty="0"/>
          </a:p>
        </p:txBody>
      </p:sp>
      <p:sp>
        <p:nvSpPr>
          <p:cNvPr id="14" name="Text 12"/>
          <p:cNvSpPr/>
          <p:nvPr/>
        </p:nvSpPr>
        <p:spPr>
          <a:xfrm>
            <a:off x="4800600" y="2286000"/>
            <a:ext cx="3749040" cy="71323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Specs describe functional need and measurable outcomes, not technology choices. Open market consultation required before solicitation. The government learns what it does not know before writing what it wants.</a:t>
            </a:r>
            <a:endParaRPr lang="en-US" sz="1000" dirty="0"/>
          </a:p>
        </p:txBody>
      </p:sp>
      <p:sp>
        <p:nvSpPr>
          <p:cNvPr id="15" name="Shape 13"/>
          <p:cNvSpPr/>
          <p:nvPr/>
        </p:nvSpPr>
        <p:spPr>
          <a:xfrm>
            <a:off x="457200" y="3246120"/>
            <a:ext cx="4023360" cy="1261872"/>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457200" y="3246120"/>
            <a:ext cx="4023360" cy="91440"/>
          </a:xfrm>
          <a:prstGeom prst="rect">
            <a:avLst/>
          </a:prstGeom>
          <a:solidFill>
            <a:srgbClr val="C9A84C"/>
          </a:solidFill>
          <a:ln w="12700">
            <a:solidFill>
              <a:srgbClr val="C9A84C"/>
            </a:solidFill>
            <a:prstDash val="solid"/>
          </a:ln>
        </p:spPr>
      </p:sp>
      <p:sp>
        <p:nvSpPr>
          <p:cNvPr id="17" name="Text 15"/>
          <p:cNvSpPr/>
          <p:nvPr/>
        </p:nvSpPr>
        <p:spPr>
          <a:xfrm>
            <a:off x="594360" y="341071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The MVP as Bridge to Production</a:t>
            </a:r>
            <a:endParaRPr lang="en-US" sz="1100" dirty="0"/>
          </a:p>
        </p:txBody>
      </p:sp>
      <p:sp>
        <p:nvSpPr>
          <p:cNvPr id="18" name="Text 16"/>
          <p:cNvSpPr/>
          <p:nvPr/>
        </p:nvSpPr>
        <p:spPr>
          <a:xfrm>
            <a:off x="594360" y="3703320"/>
            <a:ext cx="3749040" cy="71323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The Minimum Viable Product produced in Phase 3 becomes the specification for production procurement. Government enters production knowing what is achievable, at what cost, under what conditions.</a:t>
            </a:r>
            <a:endParaRPr lang="en-US" sz="1000" dirty="0"/>
          </a:p>
        </p:txBody>
      </p:sp>
      <p:sp>
        <p:nvSpPr>
          <p:cNvPr id="19" name="Shape 17"/>
          <p:cNvSpPr/>
          <p:nvPr/>
        </p:nvSpPr>
        <p:spPr>
          <a:xfrm>
            <a:off x="4663440" y="3246120"/>
            <a:ext cx="4023360" cy="1261872"/>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20" name="Shape 18"/>
          <p:cNvSpPr/>
          <p:nvPr/>
        </p:nvSpPr>
        <p:spPr>
          <a:xfrm>
            <a:off x="4663440" y="3246120"/>
            <a:ext cx="4023360" cy="91440"/>
          </a:xfrm>
          <a:prstGeom prst="rect">
            <a:avLst/>
          </a:prstGeom>
          <a:solidFill>
            <a:srgbClr val="C9A84C"/>
          </a:solidFill>
          <a:ln w="12700">
            <a:solidFill>
              <a:srgbClr val="C9A84C"/>
            </a:solidFill>
            <a:prstDash val="solid"/>
          </a:ln>
        </p:spPr>
      </p:sp>
      <p:sp>
        <p:nvSpPr>
          <p:cNvPr id="21" name="Text 19"/>
          <p:cNvSpPr/>
          <p:nvPr/>
        </p:nvSpPr>
        <p:spPr>
          <a:xfrm>
            <a:off x="4800600" y="341071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Fiduciary Commons Integration</a:t>
            </a:r>
            <a:endParaRPr lang="en-US" sz="1100" dirty="0"/>
          </a:p>
        </p:txBody>
      </p:sp>
      <p:sp>
        <p:nvSpPr>
          <p:cNvPr id="22" name="Text 20"/>
          <p:cNvSpPr/>
          <p:nvPr/>
        </p:nvSpPr>
        <p:spPr>
          <a:xfrm>
            <a:off x="4800600" y="3703320"/>
            <a:ext cx="3749040" cy="713232"/>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Citizen data carve-out and flow-down clauses to subcontractors are built into the framework. Compliant vendors are structurally advantaged: the procurement was designed around the duties VIDA, PDTA, and GAAFA create.</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THE MARKET-SHAPING ARGUMENT</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The Window Is Now</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25880"/>
            <a:ext cx="8229600" cy="502920"/>
          </a:xfrm>
          <a:prstGeom prst="rect">
            <a:avLst/>
          </a:prstGeom>
          <a:noFill/>
          <a:ln/>
        </p:spPr>
        <p:txBody>
          <a:bodyPr wrap="square" rtlCol="0" anchor="ctr"/>
          <a:lstStyle/>
          <a:p>
            <a:pPr indent="0" marL="0">
              <a:buNone/>
            </a:pPr>
            <a:r>
              <a:rPr lang="en-US" sz="1300" i="1" dirty="0">
                <a:solidFill>
                  <a:srgbClr val="E8D08A"/>
                </a:solidFill>
                <a:latin typeface="Georgia" pitchFamily="34" charset="0"/>
                <a:ea typeface="Georgia" pitchFamily="34" charset="-122"/>
                <a:cs typeface="Georgia" pitchFamily="34" charset="-120"/>
              </a:rPr>
              <a:t>Standards set early in a technology's development are far more durable and far less costly to enforce than standards imposed after market patterns solidify.</a:t>
            </a:r>
            <a:endParaRPr lang="en-US" sz="1300" dirty="0"/>
          </a:p>
        </p:txBody>
      </p:sp>
      <p:sp>
        <p:nvSpPr>
          <p:cNvPr id="6" name="Shape 4"/>
          <p:cNvSpPr/>
          <p:nvPr/>
        </p:nvSpPr>
        <p:spPr>
          <a:xfrm>
            <a:off x="457200" y="1965960"/>
            <a:ext cx="8229600" cy="822960"/>
          </a:xfrm>
          <a:prstGeom prst="rect">
            <a:avLst/>
          </a:prstGeom>
          <a:solidFill>
            <a:srgbClr val="111D33"/>
          </a:solidFill>
          <a:ln w="6350">
            <a:solidFill>
              <a:srgbClr val="C9A84C"/>
            </a:solidFill>
            <a:prstDash val="solid"/>
          </a:ln>
        </p:spPr>
      </p:sp>
      <p:sp>
        <p:nvSpPr>
          <p:cNvPr id="7" name="Text 5"/>
          <p:cNvSpPr/>
          <p:nvPr/>
        </p:nvSpPr>
        <p:spPr>
          <a:xfrm>
            <a:off x="594360" y="2039112"/>
            <a:ext cx="365760" cy="320040"/>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1</a:t>
            </a:r>
            <a:endParaRPr lang="en-US" sz="1800" dirty="0"/>
          </a:p>
        </p:txBody>
      </p:sp>
      <p:sp>
        <p:nvSpPr>
          <p:cNvPr id="8" name="Text 6"/>
          <p:cNvSpPr/>
          <p:nvPr/>
        </p:nvSpPr>
        <p:spPr>
          <a:xfrm>
            <a:off x="1051560" y="2020824"/>
            <a:ext cx="658368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Government consortia using Article 3B embed compliance standards into procurement specifications before deployment.</a:t>
            </a:r>
            <a:endParaRPr lang="en-US" sz="1100" dirty="0"/>
          </a:p>
        </p:txBody>
      </p:sp>
      <p:sp>
        <p:nvSpPr>
          <p:cNvPr id="9" name="Text 7"/>
          <p:cNvSpPr/>
          <p:nvPr/>
        </p:nvSpPr>
        <p:spPr>
          <a:xfrm>
            <a:off x="1051560" y="2331720"/>
            <a:ext cx="658368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When multiple governments specify citizen data protection, interoperability, and inference prohibitions as Article 3B acceptance criteria, those requirements travel to vendors across their entire product development.</a:t>
            </a:r>
            <a:endParaRPr lang="en-US" sz="1000" dirty="0"/>
          </a:p>
        </p:txBody>
      </p:sp>
      <p:sp>
        <p:nvSpPr>
          <p:cNvPr id="10" name="Shape 8"/>
          <p:cNvSpPr/>
          <p:nvPr/>
        </p:nvSpPr>
        <p:spPr>
          <a:xfrm>
            <a:off x="457200" y="2926080"/>
            <a:ext cx="8229600" cy="822960"/>
          </a:xfrm>
          <a:prstGeom prst="rect">
            <a:avLst/>
          </a:prstGeom>
          <a:solidFill>
            <a:srgbClr val="111D33"/>
          </a:solidFill>
          <a:ln w="6350">
            <a:solidFill>
              <a:srgbClr val="C9A84C"/>
            </a:solidFill>
            <a:prstDash val="solid"/>
          </a:ln>
        </p:spPr>
      </p:sp>
      <p:sp>
        <p:nvSpPr>
          <p:cNvPr id="11" name="Text 9"/>
          <p:cNvSpPr/>
          <p:nvPr/>
        </p:nvSpPr>
        <p:spPr>
          <a:xfrm>
            <a:off x="594360" y="2999232"/>
            <a:ext cx="365760" cy="320040"/>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2</a:t>
            </a:r>
            <a:endParaRPr lang="en-US" sz="1800" dirty="0"/>
          </a:p>
        </p:txBody>
      </p:sp>
      <p:sp>
        <p:nvSpPr>
          <p:cNvPr id="12" name="Text 10"/>
          <p:cNvSpPr/>
          <p:nvPr/>
        </p:nvSpPr>
        <p:spPr>
          <a:xfrm>
            <a:off x="1051560" y="2980944"/>
            <a:ext cx="658368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The standards vendors build to now become the market baseline.</a:t>
            </a:r>
            <a:endParaRPr lang="en-US" sz="1100" dirty="0"/>
          </a:p>
        </p:txBody>
      </p:sp>
      <p:sp>
        <p:nvSpPr>
          <p:cNvPr id="13" name="Text 11"/>
          <p:cNvSpPr/>
          <p:nvPr/>
        </p:nvSpPr>
        <p:spPr>
          <a:xfrm>
            <a:off x="1051560" y="3291840"/>
            <a:ext cx="658368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Vendors who meet GAAFA-compatible standards have a path to significant public sector deployment. Vendors who do not face barriers as the framework is adopted. The market signal precedes the statutory mandate.</a:t>
            </a:r>
            <a:endParaRPr lang="en-US" sz="1000" dirty="0"/>
          </a:p>
        </p:txBody>
      </p:sp>
      <p:sp>
        <p:nvSpPr>
          <p:cNvPr id="14" name="Shape 12"/>
          <p:cNvSpPr/>
          <p:nvPr/>
        </p:nvSpPr>
        <p:spPr>
          <a:xfrm>
            <a:off x="457200" y="3886200"/>
            <a:ext cx="8229600" cy="822960"/>
          </a:xfrm>
          <a:prstGeom prst="rect">
            <a:avLst/>
          </a:prstGeom>
          <a:solidFill>
            <a:srgbClr val="111D33"/>
          </a:solidFill>
          <a:ln w="6350">
            <a:solidFill>
              <a:srgbClr val="C9A84C"/>
            </a:solidFill>
            <a:prstDash val="solid"/>
          </a:ln>
        </p:spPr>
      </p:sp>
      <p:sp>
        <p:nvSpPr>
          <p:cNvPr id="15" name="Text 13"/>
          <p:cNvSpPr/>
          <p:nvPr/>
        </p:nvSpPr>
        <p:spPr>
          <a:xfrm>
            <a:off x="594360" y="3959352"/>
            <a:ext cx="365760" cy="320040"/>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3</a:t>
            </a:r>
            <a:endParaRPr lang="en-US" sz="1800" dirty="0"/>
          </a:p>
        </p:txBody>
      </p:sp>
      <p:sp>
        <p:nvSpPr>
          <p:cNvPr id="16" name="Text 14"/>
          <p:cNvSpPr/>
          <p:nvPr/>
        </p:nvSpPr>
        <p:spPr>
          <a:xfrm>
            <a:off x="1051560" y="3941064"/>
            <a:ext cx="658368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Early engagement shapes the specification, not just the response.</a:t>
            </a:r>
            <a:endParaRPr lang="en-US" sz="1100" dirty="0"/>
          </a:p>
        </p:txBody>
      </p:sp>
      <p:sp>
        <p:nvSpPr>
          <p:cNvPr id="17" name="Text 15"/>
          <p:cNvSpPr/>
          <p:nvPr/>
        </p:nvSpPr>
        <p:spPr>
          <a:xfrm>
            <a:off x="1051560" y="4251960"/>
            <a:ext cx="6583680" cy="384048"/>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Practitioners in this room have the standing to provide input on what Article 3B's acceptance criteria should require. That input shapes the procurement framework that will define what compliant architecture means in government contracts.</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THE ASK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Three Specific Actions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8000"/>
              </a:srgbClr>
            </a:outerShdw>
          </a:effectLst>
        </p:spPr>
      </p:sp>
      <p:sp>
        <p:nvSpPr>
          <p:cNvPr id="6" name="Shape 4"/>
          <p:cNvSpPr/>
          <p:nvPr/>
        </p:nvSpPr>
        <p:spPr>
          <a:xfrm>
            <a:off x="457200" y="1371600"/>
            <a:ext cx="594360" cy="1051560"/>
          </a:xfrm>
          <a:prstGeom prst="rect">
            <a:avLst/>
          </a:prstGeom>
          <a:solidFill>
            <a:srgbClr val="1B2A4A"/>
          </a:solidFill>
          <a:ln w="12700">
            <a:solidFill>
              <a:srgbClr val="1B2A4A"/>
            </a:solidFill>
            <a:prstDash val="solid"/>
          </a:ln>
        </p:spPr>
      </p:sp>
      <p:sp>
        <p:nvSpPr>
          <p:cNvPr id="7" name="Text 5"/>
          <p:cNvSpPr/>
          <p:nvPr/>
        </p:nvSpPr>
        <p:spPr>
          <a:xfrm>
            <a:off x="457200" y="1645920"/>
            <a:ext cx="594360" cy="502920"/>
          </a:xfrm>
          <a:prstGeom prst="rect">
            <a:avLst/>
          </a:prstGeom>
          <a:noFill/>
          <a:ln/>
        </p:spPr>
        <p:txBody>
          <a:bodyPr wrap="square" rtlCol="0" anchor="ctr"/>
          <a:lstStyle/>
          <a:p>
            <a:pPr algn="ctr" indent="0" marL="0">
              <a:buNone/>
            </a:pPr>
            <a:r>
              <a:rPr lang="en-US" sz="2600" b="1" dirty="0">
                <a:solidFill>
                  <a:srgbClr val="C9A84C"/>
                </a:solidFill>
                <a:latin typeface="Palatino Linotype" pitchFamily="34" charset="0"/>
                <a:ea typeface="Palatino Linotype" pitchFamily="34" charset="-122"/>
                <a:cs typeface="Palatino Linotype" pitchFamily="34" charset="-120"/>
              </a:rPr>
              <a:t>1</a:t>
            </a:r>
            <a:endParaRPr lang="en-US" sz="2600" dirty="0"/>
          </a:p>
        </p:txBody>
      </p:sp>
      <p:sp>
        <p:nvSpPr>
          <p:cNvPr id="8" name="Text 6"/>
          <p:cNvSpPr/>
          <p:nvPr/>
        </p:nvSpPr>
        <p:spPr>
          <a:xfrm>
            <a:off x="1188720" y="1463040"/>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Identify one state procurement relationship</a:t>
            </a:r>
            <a:endParaRPr lang="en-US" sz="1200" dirty="0"/>
          </a:p>
        </p:txBody>
      </p:sp>
      <p:sp>
        <p:nvSpPr>
          <p:cNvPr id="9" name="Text 7"/>
          <p:cNvSpPr/>
          <p:nvPr/>
        </p:nvSpPr>
        <p:spPr>
          <a:xfrm>
            <a:off x="1188720" y="1764792"/>
            <a:ext cx="7315200" cy="566928"/>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Ask the state CIO whether their procurement code has a proof-of-concept pathway for genuinely novel technology. If it does not, you now know exactly what to ask for and why it serves both the agency and the vendor community.</a:t>
            </a:r>
            <a:endParaRPr lang="en-US" sz="1050" dirty="0"/>
          </a:p>
        </p:txBody>
      </p:sp>
      <p:sp>
        <p:nvSpPr>
          <p:cNvPr id="10" name="Shape 8"/>
          <p:cNvSpPr/>
          <p:nvPr/>
        </p:nvSpPr>
        <p:spPr>
          <a:xfrm>
            <a:off x="457200" y="256032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8000"/>
              </a:srgbClr>
            </a:outerShdw>
          </a:effectLst>
        </p:spPr>
      </p:sp>
      <p:sp>
        <p:nvSpPr>
          <p:cNvPr id="11" name="Shape 9"/>
          <p:cNvSpPr/>
          <p:nvPr/>
        </p:nvSpPr>
        <p:spPr>
          <a:xfrm>
            <a:off x="457200" y="2560320"/>
            <a:ext cx="594360" cy="1051560"/>
          </a:xfrm>
          <a:prstGeom prst="rect">
            <a:avLst/>
          </a:prstGeom>
          <a:solidFill>
            <a:srgbClr val="1B2A4A"/>
          </a:solidFill>
          <a:ln w="12700">
            <a:solidFill>
              <a:srgbClr val="1B2A4A"/>
            </a:solidFill>
            <a:prstDash val="solid"/>
          </a:ln>
        </p:spPr>
      </p:sp>
      <p:sp>
        <p:nvSpPr>
          <p:cNvPr id="12" name="Text 10"/>
          <p:cNvSpPr/>
          <p:nvPr/>
        </p:nvSpPr>
        <p:spPr>
          <a:xfrm>
            <a:off x="457200" y="2834640"/>
            <a:ext cx="594360" cy="502920"/>
          </a:xfrm>
          <a:prstGeom prst="rect">
            <a:avLst/>
          </a:prstGeom>
          <a:noFill/>
          <a:ln/>
        </p:spPr>
        <p:txBody>
          <a:bodyPr wrap="square" rtlCol="0" anchor="ctr"/>
          <a:lstStyle/>
          <a:p>
            <a:pPr algn="ctr" indent="0" marL="0">
              <a:buNone/>
            </a:pPr>
            <a:r>
              <a:rPr lang="en-US" sz="2600" b="1" dirty="0">
                <a:solidFill>
                  <a:srgbClr val="C9A84C"/>
                </a:solidFill>
                <a:latin typeface="Palatino Linotype" pitchFamily="34" charset="0"/>
                <a:ea typeface="Palatino Linotype" pitchFamily="34" charset="-122"/>
                <a:cs typeface="Palatino Linotype" pitchFamily="34" charset="-120"/>
              </a:rPr>
              <a:t>2</a:t>
            </a:r>
            <a:endParaRPr lang="en-US" sz="2600" dirty="0"/>
          </a:p>
        </p:txBody>
      </p:sp>
      <p:sp>
        <p:nvSpPr>
          <p:cNvPr id="13" name="Text 11"/>
          <p:cNvSpPr/>
          <p:nvPr/>
        </p:nvSpPr>
        <p:spPr>
          <a:xfrm>
            <a:off x="1188720" y="2651760"/>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Build toward GAAFA compliance now and document it</a:t>
            </a:r>
            <a:endParaRPr lang="en-US" sz="1200" dirty="0"/>
          </a:p>
        </p:txBody>
      </p:sp>
      <p:sp>
        <p:nvSpPr>
          <p:cNvPr id="14" name="Text 12"/>
          <p:cNvSpPr/>
          <p:nvPr/>
        </p:nvSpPr>
        <p:spPr>
          <a:xfrm>
            <a:off x="1188720" y="2953512"/>
            <a:ext cx="7315200" cy="566928"/>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The statute does not yet exist in most states. The architecture can be built today. Documented compliance-readiness is the evidence base procurement officers and legislative staff need to write specifications and statutory language. Your technical work becomes the proof.</a:t>
            </a:r>
            <a:endParaRPr lang="en-US" sz="1050" dirty="0"/>
          </a:p>
        </p:txBody>
      </p:sp>
      <p:sp>
        <p:nvSpPr>
          <p:cNvPr id="15" name="Shape 13"/>
          <p:cNvSpPr/>
          <p:nvPr/>
        </p:nvSpPr>
        <p:spPr>
          <a:xfrm>
            <a:off x="457200" y="374904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8000"/>
              </a:srgbClr>
            </a:outerShdw>
          </a:effectLst>
        </p:spPr>
      </p:sp>
      <p:sp>
        <p:nvSpPr>
          <p:cNvPr id="16" name="Shape 14"/>
          <p:cNvSpPr/>
          <p:nvPr/>
        </p:nvSpPr>
        <p:spPr>
          <a:xfrm>
            <a:off x="457200" y="3749040"/>
            <a:ext cx="594360" cy="1051560"/>
          </a:xfrm>
          <a:prstGeom prst="rect">
            <a:avLst/>
          </a:prstGeom>
          <a:solidFill>
            <a:srgbClr val="1B2A4A"/>
          </a:solidFill>
          <a:ln w="12700">
            <a:solidFill>
              <a:srgbClr val="1B2A4A"/>
            </a:solidFill>
            <a:prstDash val="solid"/>
          </a:ln>
        </p:spPr>
      </p:sp>
      <p:sp>
        <p:nvSpPr>
          <p:cNvPr id="17" name="Text 15"/>
          <p:cNvSpPr/>
          <p:nvPr/>
        </p:nvSpPr>
        <p:spPr>
          <a:xfrm>
            <a:off x="457200" y="4023360"/>
            <a:ext cx="594360" cy="502920"/>
          </a:xfrm>
          <a:prstGeom prst="rect">
            <a:avLst/>
          </a:prstGeom>
          <a:noFill/>
          <a:ln/>
        </p:spPr>
        <p:txBody>
          <a:bodyPr wrap="square" rtlCol="0" anchor="ctr"/>
          <a:lstStyle/>
          <a:p>
            <a:pPr algn="ctr" indent="0" marL="0">
              <a:buNone/>
            </a:pPr>
            <a:r>
              <a:rPr lang="en-US" sz="2600" b="1" dirty="0">
                <a:solidFill>
                  <a:srgbClr val="C9A84C"/>
                </a:solidFill>
                <a:latin typeface="Palatino Linotype" pitchFamily="34" charset="0"/>
                <a:ea typeface="Palatino Linotype" pitchFamily="34" charset="-122"/>
                <a:cs typeface="Palatino Linotype" pitchFamily="34" charset="-120"/>
              </a:rPr>
              <a:t>3</a:t>
            </a:r>
            <a:endParaRPr lang="en-US" sz="2600" dirty="0"/>
          </a:p>
        </p:txBody>
      </p:sp>
      <p:sp>
        <p:nvSpPr>
          <p:cNvPr id="18" name="Text 16"/>
          <p:cNvSpPr/>
          <p:nvPr/>
        </p:nvSpPr>
        <p:spPr>
          <a:xfrm>
            <a:off x="1188720" y="3840480"/>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Engage with the Article 3B draft directly</a:t>
            </a:r>
            <a:endParaRPr lang="en-US" sz="1200" dirty="0"/>
          </a:p>
        </p:txBody>
      </p:sp>
      <p:sp>
        <p:nvSpPr>
          <p:cNvPr id="19" name="Text 17"/>
          <p:cNvSpPr/>
          <p:nvPr/>
        </p:nvSpPr>
        <p:spPr>
          <a:xfrm>
            <a:off x="1188720" y="4142232"/>
            <a:ext cx="7315200" cy="566928"/>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The draft provisions were developed with practitioner experience in view. Vendor-side input is underrepresented in procurement law reform and genuinely needed. Mike Leahy is the author and welcomes your input. fiduciarycommons.com is the place to engage.</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502920"/>
            <a:ext cx="8229600" cy="365760"/>
          </a:xfrm>
          <a:prstGeom prst="rect">
            <a:avLst/>
          </a:prstGeom>
          <a:noFill/>
          <a:ln/>
        </p:spPr>
        <p:txBody>
          <a:bodyPr wrap="square" rtlCol="0" anchor="ctr"/>
          <a:lstStyle/>
          <a:p>
            <a:pPr indent="0" marL="0">
              <a:buNone/>
            </a:pPr>
            <a:r>
              <a:rPr lang="en-US" sz="11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100" dirty="0"/>
          </a:p>
        </p:txBody>
      </p:sp>
      <p:sp>
        <p:nvSpPr>
          <p:cNvPr id="4" name="Text 2"/>
          <p:cNvSpPr/>
          <p:nvPr/>
        </p:nvSpPr>
        <p:spPr>
          <a:xfrm>
            <a:off x="502920" y="960120"/>
            <a:ext cx="8229600" cy="50292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What Three Sessions Have Built</a:t>
            </a:r>
            <a:endParaRPr lang="en-US" sz="2800" dirty="0"/>
          </a:p>
        </p:txBody>
      </p:sp>
      <p:sp>
        <p:nvSpPr>
          <p:cNvPr id="5" name="Shape 3"/>
          <p:cNvSpPr/>
          <p:nvPr/>
        </p:nvSpPr>
        <p:spPr>
          <a:xfrm>
            <a:off x="502920" y="1508760"/>
            <a:ext cx="8138160" cy="36576"/>
          </a:xfrm>
          <a:prstGeom prst="rect">
            <a:avLst/>
          </a:prstGeom>
          <a:solidFill>
            <a:srgbClr val="C9A84C"/>
          </a:solidFill>
          <a:ln w="12700">
            <a:solidFill>
              <a:srgbClr val="C9A84C"/>
            </a:solidFill>
            <a:prstDash val="solid"/>
          </a:ln>
        </p:spPr>
      </p:sp>
      <p:sp>
        <p:nvSpPr>
          <p:cNvPr id="6" name="Text 4"/>
          <p:cNvSpPr/>
          <p:nvPr/>
        </p:nvSpPr>
        <p:spPr>
          <a:xfrm>
            <a:off x="502920" y="1645920"/>
            <a:ext cx="8138160" cy="1280160"/>
          </a:xfrm>
          <a:prstGeom prst="rect">
            <a:avLst/>
          </a:prstGeom>
          <a:noFill/>
          <a:ln/>
        </p:spPr>
        <p:txBody>
          <a:bodyPr wrap="square" rtlCol="0" anchor="ctr"/>
          <a:lstStyle/>
          <a:p>
            <a:pPr indent="0" marL="0">
              <a:buNone/>
            </a:pPr>
            <a:r>
              <a:rPr lang="en-US" sz="1150" dirty="0">
                <a:solidFill>
                  <a:srgbClr val="E8D08A"/>
                </a:solidFill>
                <a:latin typeface="Georgia" pitchFamily="34" charset="0"/>
                <a:ea typeface="Georgia" pitchFamily="34" charset="-122"/>
                <a:cs typeface="Georgia" pitchFamily="34" charset="-120"/>
              </a:rPr>
              <a:t>Session 1: The constitutional foundation. The fiduciary logic chain. What Utah enacted.</a:t>
            </a:r>
            <a:endParaRPr lang="en-US" sz="1150" dirty="0"/>
          </a:p>
          <a:p>
            <a:pPr indent="0" marL="0">
              <a:buNone/>
            </a:pPr>
            <a:r>
              <a:rPr lang="en-US" sz="600" dirty="0">
                <a:solidFill>
                  <a:srgbClr val="E8D08A"/>
                </a:solidFill>
                <a:latin typeface="Georgia" pitchFamily="34" charset="0"/>
                <a:ea typeface="Georgia" pitchFamily="34" charset="-122"/>
                <a:cs typeface="Georgia" pitchFamily="34" charset="-120"/>
              </a:rPr>
              <a:t> </a:t>
            </a:r>
            <a:endParaRPr lang="en-US" sz="1150" dirty="0"/>
          </a:p>
          <a:p>
            <a:pPr indent="0" marL="0">
              <a:buNone/>
            </a:pPr>
            <a:r>
              <a:rPr lang="en-US" sz="1150" dirty="0">
                <a:solidFill>
                  <a:srgbClr val="E8D08A"/>
                </a:solidFill>
                <a:latin typeface="Georgia" pitchFamily="34" charset="0"/>
                <a:ea typeface="Georgia" pitchFamily="34" charset="-122"/>
                <a:cs typeface="Georgia" pitchFamily="34" charset="-120"/>
              </a:rPr>
              <a:t>Session 2: Why incomplete legislation creates specific practitioner problems.</a:t>
            </a:r>
            <a:endParaRPr lang="en-US" sz="1150" dirty="0"/>
          </a:p>
          <a:p>
            <a:pPr indent="0" marL="0">
              <a:buNone/>
            </a:pPr>
            <a:r>
              <a:rPr lang="en-US" sz="600" dirty="0">
                <a:solidFill>
                  <a:srgbClr val="E8D08A"/>
                </a:solidFill>
                <a:latin typeface="Georgia" pitchFamily="34" charset="0"/>
                <a:ea typeface="Georgia" pitchFamily="34" charset="-122"/>
                <a:cs typeface="Georgia" pitchFamily="34" charset="-120"/>
              </a:rPr>
              <a:t> </a:t>
            </a:r>
            <a:endParaRPr lang="en-US" sz="1150" dirty="0"/>
          </a:p>
          <a:p>
            <a:pPr indent="0" marL="0">
              <a:buNone/>
            </a:pPr>
            <a:r>
              <a:rPr lang="en-US" sz="1150" dirty="0">
                <a:solidFill>
                  <a:srgbClr val="E8D08A"/>
                </a:solidFill>
                <a:latin typeface="Georgia" pitchFamily="34" charset="0"/>
                <a:ea typeface="Georgia" pitchFamily="34" charset="-122"/>
                <a:cs typeface="Georgia" pitchFamily="34" charset="-120"/>
              </a:rPr>
              <a:t>Session 3: The inference problem. What GAAFA requires. Procurement as the leverage point.</a:t>
            </a:r>
            <a:endParaRPr lang="en-US" sz="1150" dirty="0"/>
          </a:p>
        </p:txBody>
      </p:sp>
      <p:sp>
        <p:nvSpPr>
          <p:cNvPr id="7" name="Shape 5"/>
          <p:cNvSpPr/>
          <p:nvPr/>
        </p:nvSpPr>
        <p:spPr>
          <a:xfrm>
            <a:off x="502920" y="3063240"/>
            <a:ext cx="8138160" cy="1417320"/>
          </a:xfrm>
          <a:prstGeom prst="rect">
            <a:avLst/>
          </a:prstGeom>
          <a:solidFill>
            <a:srgbClr val="111D33"/>
          </a:solidFill>
          <a:ln w="12700">
            <a:solidFill>
              <a:srgbClr val="C9A84C"/>
            </a:solidFill>
            <a:prstDash val="solid"/>
          </a:ln>
        </p:spPr>
      </p:sp>
      <p:sp>
        <p:nvSpPr>
          <p:cNvPr id="8" name="Text 6"/>
          <p:cNvSpPr/>
          <p:nvPr/>
        </p:nvSpPr>
        <p:spPr>
          <a:xfrm>
            <a:off x="731520" y="3200400"/>
            <a:ext cx="4572000" cy="365760"/>
          </a:xfrm>
          <a:prstGeom prst="rect">
            <a:avLst/>
          </a:prstGeom>
          <a:noFill/>
          <a:ln/>
        </p:spPr>
        <p:txBody>
          <a:bodyPr wrap="square" rtlCol="0" anchor="ctr"/>
          <a:lstStyle/>
          <a:p>
            <a:pPr indent="0" marL="0">
              <a:buNone/>
            </a:pPr>
            <a:r>
              <a:rPr lang="en-US" sz="2000" b="1" dirty="0">
                <a:solidFill>
                  <a:srgbClr val="C9A84C"/>
                </a:solidFill>
                <a:latin typeface="Palatino Linotype" pitchFamily="34" charset="0"/>
                <a:ea typeface="Palatino Linotype" pitchFamily="34" charset="-122"/>
                <a:cs typeface="Palatino Linotype" pitchFamily="34" charset="-120"/>
              </a:rPr>
              <a:t>fiduciarycommons.com</a:t>
            </a:r>
            <a:endParaRPr lang="en-US" sz="2000" dirty="0"/>
          </a:p>
        </p:txBody>
      </p:sp>
      <p:sp>
        <p:nvSpPr>
          <p:cNvPr id="9" name="Text 7"/>
          <p:cNvSpPr/>
          <p:nvPr/>
        </p:nvSpPr>
        <p:spPr>
          <a:xfrm>
            <a:off x="731520" y="3611880"/>
            <a:ext cx="7680960" cy="256032"/>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Model statutes: VIDA, PDTA, GAAFA  |  Article 3B draft framework  |  Legislative contacts  |  Series materials</a:t>
            </a:r>
            <a:endParaRPr lang="en-US" sz="1000" dirty="0"/>
          </a:p>
        </p:txBody>
      </p:sp>
      <p:sp>
        <p:nvSpPr>
          <p:cNvPr id="10" name="Text 8"/>
          <p:cNvSpPr/>
          <p:nvPr/>
        </p:nvSpPr>
        <p:spPr>
          <a:xfrm>
            <a:off x="731520" y="3931920"/>
            <a:ext cx="7680960" cy="41148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Mike Leahy  |  michael@fiduciarycommons.com  |  Former Maryland Secretary of Information Technology  |  NASCIO President 2021-22</a:t>
            </a:r>
            <a:endParaRPr lang="en-US" sz="950" dirty="0"/>
          </a:p>
        </p:txBody>
      </p:sp>
      <p:sp>
        <p:nvSpPr>
          <p:cNvPr id="11" name="Text 9"/>
          <p:cNvSpPr/>
          <p:nvPr/>
        </p:nvSpPr>
        <p:spPr>
          <a:xfrm>
            <a:off x="502920" y="4572000"/>
            <a:ext cx="8138160" cy="347472"/>
          </a:xfrm>
          <a:prstGeom prst="rect">
            <a:avLst/>
          </a:prstGeom>
          <a:noFill/>
          <a:ln/>
        </p:spPr>
        <p:txBody>
          <a:bodyPr wrap="square" rtlCol="0" anchor="ctr"/>
          <a:lstStyle/>
          <a:p>
            <a:pPr algn="ctr" indent="0" marL="0">
              <a:buNone/>
            </a:pPr>
            <a:r>
              <a:rPr lang="en-US" sz="1300" b="1" dirty="0">
                <a:solidFill>
                  <a:srgbClr val="C9A84C"/>
                </a:solidFill>
                <a:latin typeface="Palatino Linotype" pitchFamily="34" charset="0"/>
                <a:ea typeface="Palatino Linotype" pitchFamily="34" charset="-122"/>
                <a:cs typeface="Palatino Linotype" pitchFamily="34" charset="-120"/>
              </a:rPr>
              <a:t>Questions and Discussion</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THE FIDUCIARY COMMONS  |  SESSION 3 OF 3</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Where We Are</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8686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685800" y="1444752"/>
            <a:ext cx="1097280" cy="228600"/>
          </a:xfrm>
          <a:prstGeom prst="rect">
            <a:avLst/>
          </a:prstGeom>
          <a:noFill/>
          <a:ln/>
        </p:spPr>
        <p:txBody>
          <a:bodyPr wrap="square" rtlCol="0" anchor="ctr"/>
          <a:lstStyle/>
          <a:p>
            <a:pPr indent="0" marL="0">
              <a:buNone/>
            </a:pPr>
            <a:r>
              <a:rPr lang="en-US" sz="900" b="1" spc="200" kern="0" dirty="0">
                <a:solidFill>
                  <a:srgbClr val="6B7280"/>
                </a:solidFill>
                <a:latin typeface="Palatino Linotype" pitchFamily="34" charset="0"/>
                <a:ea typeface="Palatino Linotype" pitchFamily="34" charset="-122"/>
                <a:cs typeface="Palatino Linotype" pitchFamily="34" charset="-120"/>
              </a:rPr>
              <a:t>Session 1</a:t>
            </a:r>
            <a:endParaRPr lang="en-US" sz="900" dirty="0"/>
          </a:p>
        </p:txBody>
      </p:sp>
      <p:sp>
        <p:nvSpPr>
          <p:cNvPr id="7" name="Text 5"/>
          <p:cNvSpPr/>
          <p:nvPr/>
        </p:nvSpPr>
        <p:spPr>
          <a:xfrm>
            <a:off x="685800" y="1645920"/>
            <a:ext cx="2926080" cy="256032"/>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From Principles to Law</a:t>
            </a:r>
            <a:endParaRPr lang="en-US" sz="1100" dirty="0"/>
          </a:p>
        </p:txBody>
      </p:sp>
      <p:sp>
        <p:nvSpPr>
          <p:cNvPr id="8" name="Text 6"/>
          <p:cNvSpPr/>
          <p:nvPr/>
        </p:nvSpPr>
        <p:spPr>
          <a:xfrm>
            <a:off x="3749040" y="1463040"/>
            <a:ext cx="4754880" cy="6858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Constitutional foundation. The fiduciary logic chain. What Utah enacted in SB 260 and SB 275. The digital general warrant problem. Roadmap for other states.</a:t>
            </a:r>
            <a:endParaRPr lang="en-US" sz="1000" dirty="0"/>
          </a:p>
        </p:txBody>
      </p:sp>
      <p:sp>
        <p:nvSpPr>
          <p:cNvPr id="9" name="Shape 7"/>
          <p:cNvSpPr/>
          <p:nvPr/>
        </p:nvSpPr>
        <p:spPr>
          <a:xfrm>
            <a:off x="457200" y="2377440"/>
            <a:ext cx="8229600" cy="8686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Text 8"/>
          <p:cNvSpPr/>
          <p:nvPr/>
        </p:nvSpPr>
        <p:spPr>
          <a:xfrm>
            <a:off x="685800" y="2450592"/>
            <a:ext cx="1097280" cy="228600"/>
          </a:xfrm>
          <a:prstGeom prst="rect">
            <a:avLst/>
          </a:prstGeom>
          <a:noFill/>
          <a:ln/>
        </p:spPr>
        <p:txBody>
          <a:bodyPr wrap="square" rtlCol="0" anchor="ctr"/>
          <a:lstStyle/>
          <a:p>
            <a:pPr indent="0" marL="0">
              <a:buNone/>
            </a:pPr>
            <a:r>
              <a:rPr lang="en-US" sz="900" b="1" spc="200" kern="0" dirty="0">
                <a:solidFill>
                  <a:srgbClr val="6B7280"/>
                </a:solidFill>
                <a:latin typeface="Palatino Linotype" pitchFamily="34" charset="0"/>
                <a:ea typeface="Palatino Linotype" pitchFamily="34" charset="-122"/>
                <a:cs typeface="Palatino Linotype" pitchFamily="34" charset="-120"/>
              </a:rPr>
              <a:t>Session 2</a:t>
            </a:r>
            <a:endParaRPr lang="en-US" sz="900" dirty="0"/>
          </a:p>
        </p:txBody>
      </p:sp>
      <p:sp>
        <p:nvSpPr>
          <p:cNvPr id="11" name="Text 9"/>
          <p:cNvSpPr/>
          <p:nvPr/>
        </p:nvSpPr>
        <p:spPr>
          <a:xfrm>
            <a:off x="685800" y="2651760"/>
            <a:ext cx="2926080" cy="256032"/>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Why Incomplete Legislation Is a Practitioner Problem</a:t>
            </a:r>
            <a:endParaRPr lang="en-US" sz="1100" dirty="0"/>
          </a:p>
        </p:txBody>
      </p:sp>
      <p:sp>
        <p:nvSpPr>
          <p:cNvPr id="12" name="Text 10"/>
          <p:cNvSpPr/>
          <p:nvPr/>
        </p:nvSpPr>
        <p:spPr>
          <a:xfrm>
            <a:off x="3749040" y="2468880"/>
            <a:ext cx="4754880" cy="6858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Three failure scenarios. VIDA without PDTA: surveillance survives compliant architecture. PDTA without VIDA: duties imposed on infrastructure that cannot fulfill them. Fragmentation: multiplicative compliance costs.</a:t>
            </a:r>
            <a:endParaRPr lang="en-US" sz="1000" dirty="0"/>
          </a:p>
        </p:txBody>
      </p:sp>
      <p:sp>
        <p:nvSpPr>
          <p:cNvPr id="13" name="Shape 11"/>
          <p:cNvSpPr/>
          <p:nvPr/>
        </p:nvSpPr>
        <p:spPr>
          <a:xfrm>
            <a:off x="457200" y="3383280"/>
            <a:ext cx="8229600" cy="86868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4" name="Shape 12"/>
          <p:cNvSpPr/>
          <p:nvPr/>
        </p:nvSpPr>
        <p:spPr>
          <a:xfrm>
            <a:off x="457200" y="3383280"/>
            <a:ext cx="109728" cy="868680"/>
          </a:xfrm>
          <a:prstGeom prst="rect">
            <a:avLst/>
          </a:prstGeom>
          <a:solidFill>
            <a:srgbClr val="C9A84C"/>
          </a:solidFill>
          <a:ln w="12700">
            <a:solidFill>
              <a:srgbClr val="C9A84C"/>
            </a:solidFill>
            <a:prstDash val="solid"/>
          </a:ln>
        </p:spPr>
      </p:sp>
      <p:sp>
        <p:nvSpPr>
          <p:cNvPr id="15" name="Text 13"/>
          <p:cNvSpPr/>
          <p:nvPr/>
        </p:nvSpPr>
        <p:spPr>
          <a:xfrm>
            <a:off x="685800" y="3456432"/>
            <a:ext cx="1097280" cy="228600"/>
          </a:xfrm>
          <a:prstGeom prst="rect">
            <a:avLst/>
          </a:prstGeom>
          <a:noFill/>
          <a:ln/>
        </p:spPr>
        <p:txBody>
          <a:bodyPr wrap="square" rtlCol="0" anchor="ctr"/>
          <a:lstStyle/>
          <a:p>
            <a:pPr indent="0" marL="0">
              <a:buNone/>
            </a:pPr>
            <a:r>
              <a:rPr lang="en-US" sz="900" b="1" spc="200" kern="0" dirty="0">
                <a:solidFill>
                  <a:srgbClr val="C9A84C"/>
                </a:solidFill>
                <a:latin typeface="Palatino Linotype" pitchFamily="34" charset="0"/>
                <a:ea typeface="Palatino Linotype" pitchFamily="34" charset="-122"/>
                <a:cs typeface="Palatino Linotype" pitchFamily="34" charset="-120"/>
              </a:rPr>
              <a:t>Session 3</a:t>
            </a:r>
            <a:endParaRPr lang="en-US" sz="900" dirty="0"/>
          </a:p>
        </p:txBody>
      </p:sp>
      <p:sp>
        <p:nvSpPr>
          <p:cNvPr id="16" name="Text 14"/>
          <p:cNvSpPr/>
          <p:nvPr/>
        </p:nvSpPr>
        <p:spPr>
          <a:xfrm>
            <a:off x="685800" y="3657600"/>
            <a:ext cx="2926080" cy="256032"/>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The Inference Problem: Completing the Architecture</a:t>
            </a:r>
            <a:endParaRPr lang="en-US" sz="1100" dirty="0"/>
          </a:p>
        </p:txBody>
      </p:sp>
      <p:sp>
        <p:nvSpPr>
          <p:cNvPr id="17" name="Text 15"/>
          <p:cNvSpPr/>
          <p:nvPr/>
        </p:nvSpPr>
        <p:spPr>
          <a:xfrm>
            <a:off x="3749040" y="3474720"/>
            <a:ext cx="4754880" cy="68580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What the first two sessions left open. The AI layer that can reconstruct what credential architecture was designed not to collect. What GAAFA requires. Why procurement is the leverage point.</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THE GAP</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Architecture Is Incomplete</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3017520"/>
            <a:ext cx="8229600" cy="1371600"/>
          </a:xfrm>
          <a:prstGeom prst="rect">
            <a:avLst/>
          </a:prstGeom>
          <a:solidFill>
            <a:srgbClr val="1B2A4A"/>
          </a:solidFill>
          <a:ln w="12700">
            <a:solidFill>
              <a:srgbClr val="1B2A4A"/>
            </a:solidFill>
            <a:prstDash val="solid"/>
          </a:ln>
        </p:spPr>
      </p:sp>
      <p:sp>
        <p:nvSpPr>
          <p:cNvPr id="6" name="Text 4"/>
          <p:cNvSpPr/>
          <p:nvPr/>
        </p:nvSpPr>
        <p:spPr>
          <a:xfrm>
            <a:off x="548640" y="3090672"/>
            <a:ext cx="3200400" cy="256032"/>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COLLECTION AND CUSTODY</a:t>
            </a:r>
            <a:endParaRPr lang="en-US" sz="800" dirty="0"/>
          </a:p>
        </p:txBody>
      </p:sp>
      <p:sp>
        <p:nvSpPr>
          <p:cNvPr id="7" name="Text 5"/>
          <p:cNvSpPr/>
          <p:nvPr/>
        </p:nvSpPr>
        <p:spPr>
          <a:xfrm>
            <a:off x="548640" y="3383280"/>
            <a:ext cx="7772400" cy="868680"/>
          </a:xfrm>
          <a:prstGeom prst="rect">
            <a:avLst/>
          </a:prstGeom>
          <a:noFill/>
          <a:ln/>
        </p:spPr>
        <p:txBody>
          <a:bodyPr wrap="square" rtlCol="0" anchor="ctr"/>
          <a:lstStyle/>
          <a:p>
            <a:pPr indent="0" marL="0">
              <a:buNone/>
            </a:pPr>
            <a:r>
              <a:rPr lang="en-US" sz="1100" b="1" dirty="0">
                <a:solidFill>
                  <a:srgbClr val="C9A84C"/>
                </a:solidFill>
                <a:latin typeface="Georgia" pitchFamily="34" charset="0"/>
                <a:ea typeface="Georgia" pitchFamily="34" charset="-122"/>
                <a:cs typeface="Georgia" pitchFamily="34" charset="-120"/>
              </a:rPr>
              <a:t>VIDA</a:t>
            </a:r>
            <a:pPr indent="0" marL="0">
              <a:buNone/>
            </a:pPr>
            <a:r>
              <a:rPr lang="en-US" sz="1100" dirty="0">
                <a:solidFill>
                  <a:srgbClr val="FFFFFF"/>
                </a:solidFill>
                <a:latin typeface="Georgia" pitchFamily="34" charset="0"/>
                <a:ea typeface="Georgia" pitchFamily="34" charset="-122"/>
                <a:cs typeface="Georgia" pitchFamily="34" charset="-120"/>
              </a:rPr>
              <a:t>  protects what credentials reveal and how identity data is verified.</a:t>
            </a:r>
            <a:pPr indent="0" marL="0">
              <a:buNone/>
            </a:pPr>
            <a:r>
              <a:rPr lang="en-US" sz="1100" dirty="0">
                <a:solidFill>
                  <a:srgbClr val="FFFFFF"/>
                </a:solidFill>
                <a:latin typeface="Georgia" pitchFamily="34" charset="0"/>
                <a:ea typeface="Georgia" pitchFamily="34" charset="-122"/>
                <a:cs typeface="Georgia" pitchFamily="34" charset="-120"/>
              </a:rPr>
              <a:t>
</a:t>
            </a:r>
            <a:pPr indent="0" marL="0">
              <a:buNone/>
            </a:pPr>
            <a:r>
              <a:rPr lang="en-US" sz="1100" b="1" dirty="0">
                <a:solidFill>
                  <a:srgbClr val="C9A84C"/>
                </a:solidFill>
                <a:latin typeface="Georgia" pitchFamily="34" charset="0"/>
                <a:ea typeface="Georgia" pitchFamily="34" charset="-122"/>
                <a:cs typeface="Georgia" pitchFamily="34" charset="-120"/>
              </a:rPr>
              <a:t>PDTA</a:t>
            </a:r>
            <a:pPr indent="0" marL="0">
              <a:buNone/>
            </a:pPr>
            <a:r>
              <a:rPr lang="en-US" sz="1100" dirty="0">
                <a:solidFill>
                  <a:srgbClr val="FFFFFF"/>
                </a:solidFill>
                <a:latin typeface="Georgia" pitchFamily="34" charset="0"/>
                <a:ea typeface="Georgia" pitchFamily="34" charset="-122"/>
                <a:cs typeface="Georgia" pitchFamily="34" charset="-120"/>
              </a:rPr>
              <a:t>  governs how government holds and uses the data it collects.</a:t>
            </a:r>
            <a:endParaRPr lang="en-US" sz="1100" dirty="0"/>
          </a:p>
        </p:txBody>
      </p:sp>
      <p:sp>
        <p:nvSpPr>
          <p:cNvPr id="8" name="Shape 6"/>
          <p:cNvSpPr/>
          <p:nvPr/>
        </p:nvSpPr>
        <p:spPr>
          <a:xfrm>
            <a:off x="457200" y="1371600"/>
            <a:ext cx="8229600" cy="1463040"/>
          </a:xfrm>
          <a:prstGeom prst="rect">
            <a:avLst/>
          </a:prstGeom>
          <a:solidFill>
            <a:srgbClr val="E5E7EB"/>
          </a:solidFill>
          <a:ln w="12700">
            <a:solidFill>
              <a:srgbClr val="E5E7EB"/>
            </a:solidFill>
            <a:prstDash val="solid"/>
          </a:ln>
        </p:spPr>
      </p:sp>
      <p:sp>
        <p:nvSpPr>
          <p:cNvPr id="9" name="Shape 7"/>
          <p:cNvSpPr/>
          <p:nvPr/>
        </p:nvSpPr>
        <p:spPr>
          <a:xfrm>
            <a:off x="457200" y="1371600"/>
            <a:ext cx="109728" cy="1463040"/>
          </a:xfrm>
          <a:prstGeom prst="rect">
            <a:avLst/>
          </a:prstGeom>
          <a:solidFill>
            <a:srgbClr val="C9A84C"/>
          </a:solidFill>
          <a:ln w="12700">
            <a:solidFill>
              <a:srgbClr val="C9A84C"/>
            </a:solidFill>
            <a:prstDash val="solid"/>
          </a:ln>
        </p:spPr>
      </p:sp>
      <p:sp>
        <p:nvSpPr>
          <p:cNvPr id="10" name="Text 8"/>
          <p:cNvSpPr/>
          <p:nvPr/>
        </p:nvSpPr>
        <p:spPr>
          <a:xfrm>
            <a:off x="685800" y="1444752"/>
            <a:ext cx="3657600" cy="256032"/>
          </a:xfrm>
          <a:prstGeom prst="rect">
            <a:avLst/>
          </a:prstGeom>
          <a:noFill/>
          <a:ln/>
        </p:spPr>
        <p:txBody>
          <a:bodyPr wrap="square" rtlCol="0" anchor="ctr"/>
          <a:lstStyle/>
          <a:p>
            <a:pPr indent="0" marL="0">
              <a:buNone/>
            </a:pPr>
            <a:r>
              <a:rPr lang="en-US" sz="800" b="1" spc="200" kern="0" dirty="0">
                <a:solidFill>
                  <a:srgbClr val="6B7280"/>
                </a:solidFill>
                <a:latin typeface="Palatino Linotype" pitchFamily="34" charset="0"/>
                <a:ea typeface="Palatino Linotype" pitchFamily="34" charset="-122"/>
                <a:cs typeface="Palatino Linotype" pitchFamily="34" charset="-120"/>
              </a:rPr>
              <a:t>THE INFERENCE LAYER</a:t>
            </a:r>
            <a:endParaRPr lang="en-US" sz="800" dirty="0"/>
          </a:p>
        </p:txBody>
      </p:sp>
      <p:sp>
        <p:nvSpPr>
          <p:cNvPr id="11" name="Text 9"/>
          <p:cNvSpPr/>
          <p:nvPr/>
        </p:nvSpPr>
        <p:spPr>
          <a:xfrm>
            <a:off x="685800" y="1737360"/>
            <a:ext cx="6858000" cy="868680"/>
          </a:xfrm>
          <a:prstGeom prst="rect">
            <a:avLst/>
          </a:prstGeom>
          <a:noFill/>
          <a:ln/>
        </p:spPr>
        <p:txBody>
          <a:bodyPr wrap="square" rtlCol="0" anchor="ctr"/>
          <a:lstStyle/>
          <a:p>
            <a:pPr indent="0" marL="0">
              <a:buNone/>
            </a:pPr>
            <a:r>
              <a:rPr lang="en-US" sz="1200" i="1" dirty="0">
                <a:solidFill>
                  <a:srgbClr val="1B2A4A"/>
                </a:solidFill>
                <a:latin typeface="Georgia" pitchFamily="34" charset="0"/>
                <a:ea typeface="Georgia" pitchFamily="34" charset="-122"/>
                <a:cs typeface="Georgia" pitchFamily="34" charset="-120"/>
              </a:rPr>
              <a:t>A system that never collects a fact can still reconstruct it.</a:t>
            </a:r>
            <a:endParaRPr lang="en-US" sz="1200" dirty="0"/>
          </a:p>
          <a:p>
            <a:pPr indent="0" marL="0">
              <a:buNone/>
            </a:pPr>
            <a:r>
              <a:rPr lang="en-US" sz="1200" i="1" dirty="0">
                <a:solidFill>
                  <a:srgbClr val="1B2A4A"/>
                </a:solidFill>
                <a:latin typeface="Georgia" pitchFamily="34" charset="0"/>
                <a:ea typeface="Georgia" pitchFamily="34" charset="-122"/>
                <a:cs typeface="Georgia" pitchFamily="34" charset="-120"/>
              </a:rPr>
              <a:t>Selective disclosure at the credential level does not protect against inference at the AI layer.</a:t>
            </a:r>
            <a:endParaRPr lang="en-US" sz="1200" dirty="0"/>
          </a:p>
        </p:txBody>
      </p:sp>
      <p:sp>
        <p:nvSpPr>
          <p:cNvPr id="12" name="Shape 10"/>
          <p:cNvSpPr/>
          <p:nvPr/>
        </p:nvSpPr>
        <p:spPr>
          <a:xfrm>
            <a:off x="4297680" y="2907792"/>
            <a:ext cx="548640" cy="137160"/>
          </a:xfrm>
          <a:prstGeom prst="rect">
            <a:avLst/>
          </a:prstGeom>
          <a:solidFill>
            <a:srgbClr val="C9A84C"/>
          </a:solidFill>
          <a:ln w="12700">
            <a:solidFill>
              <a:srgbClr val="C9A84C"/>
            </a:solidFill>
            <a:prstDash val="solid"/>
          </a:ln>
        </p:spPr>
      </p:sp>
      <p:sp>
        <p:nvSpPr>
          <p:cNvPr id="13" name="Text 11"/>
          <p:cNvSpPr/>
          <p:nvPr/>
        </p:nvSpPr>
        <p:spPr>
          <a:xfrm>
            <a:off x="457200" y="4617720"/>
            <a:ext cx="8229600" cy="274320"/>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Session 3 addresses what sits above the foundation.</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INFERENCE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What Inference Does That Collection Cannot</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91440" cy="960120"/>
          </a:xfrm>
          <a:prstGeom prst="rect">
            <a:avLst/>
          </a:prstGeom>
          <a:solidFill>
            <a:srgbClr val="C9A84C"/>
          </a:solidFill>
          <a:ln w="12700">
            <a:solidFill>
              <a:srgbClr val="C9A84C"/>
            </a:solidFill>
            <a:prstDash val="solid"/>
          </a:ln>
        </p:spPr>
      </p:sp>
      <p:sp>
        <p:nvSpPr>
          <p:cNvPr id="7" name="Text 5"/>
          <p:cNvSpPr/>
          <p:nvPr/>
        </p:nvSpPr>
        <p:spPr>
          <a:xfrm>
            <a:off x="685800" y="1444752"/>
            <a:ext cx="7315200" cy="22860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Age Verification</a:t>
            </a:r>
            <a:endParaRPr lang="en-US" sz="1100" dirty="0"/>
          </a:p>
        </p:txBody>
      </p:sp>
      <p:sp>
        <p:nvSpPr>
          <p:cNvPr id="8" name="Text 6"/>
          <p:cNvSpPr/>
          <p:nvPr/>
        </p:nvSpPr>
        <p:spPr>
          <a:xfrm>
            <a:off x="685800" y="1691640"/>
            <a:ext cx="768096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 VIDA-compliant credential reveals only that a citizen is over 21. The receiving system logs the transaction time, location, and context. Repeated transactions reconstruct daily routine, social network, and behavioral profile.</a:t>
            </a:r>
            <a:endParaRPr lang="en-US" sz="1050" dirty="0"/>
          </a:p>
        </p:txBody>
      </p:sp>
      <p:sp>
        <p:nvSpPr>
          <p:cNvPr id="9" name="Shape 7"/>
          <p:cNvSpPr/>
          <p:nvPr/>
        </p:nvSpPr>
        <p:spPr>
          <a:xfrm>
            <a:off x="457200" y="246888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Shape 8"/>
          <p:cNvSpPr/>
          <p:nvPr/>
        </p:nvSpPr>
        <p:spPr>
          <a:xfrm>
            <a:off x="457200" y="2468880"/>
            <a:ext cx="91440" cy="960120"/>
          </a:xfrm>
          <a:prstGeom prst="rect">
            <a:avLst/>
          </a:prstGeom>
          <a:solidFill>
            <a:srgbClr val="C9A84C"/>
          </a:solidFill>
          <a:ln w="12700">
            <a:solidFill>
              <a:srgbClr val="C9A84C"/>
            </a:solidFill>
            <a:prstDash val="solid"/>
          </a:ln>
        </p:spPr>
      </p:sp>
      <p:sp>
        <p:nvSpPr>
          <p:cNvPr id="11" name="Text 9"/>
          <p:cNvSpPr/>
          <p:nvPr/>
        </p:nvSpPr>
        <p:spPr>
          <a:xfrm>
            <a:off x="685800" y="2542032"/>
            <a:ext cx="7315200" cy="22860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Benefits Eligibility</a:t>
            </a:r>
            <a:endParaRPr lang="en-US" sz="1100" dirty="0"/>
          </a:p>
        </p:txBody>
      </p:sp>
      <p:sp>
        <p:nvSpPr>
          <p:cNvPr id="12" name="Text 10"/>
          <p:cNvSpPr/>
          <p:nvPr/>
        </p:nvSpPr>
        <p:spPr>
          <a:xfrm>
            <a:off x="685800" y="2788920"/>
            <a:ext cx="768096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PDTA governs how an agency holds income data. An AI system correlates eligibility queries with zip code, query timing, and service co-occurrence to infer health status, housing instability, and household composition that was never submitted.</a:t>
            </a:r>
            <a:endParaRPr lang="en-US" sz="1050" dirty="0"/>
          </a:p>
        </p:txBody>
      </p:sp>
      <p:sp>
        <p:nvSpPr>
          <p:cNvPr id="13" name="Shape 11"/>
          <p:cNvSpPr/>
          <p:nvPr/>
        </p:nvSpPr>
        <p:spPr>
          <a:xfrm>
            <a:off x="457200" y="356616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4" name="Shape 12"/>
          <p:cNvSpPr/>
          <p:nvPr/>
        </p:nvSpPr>
        <p:spPr>
          <a:xfrm>
            <a:off x="457200" y="3566160"/>
            <a:ext cx="91440" cy="960120"/>
          </a:xfrm>
          <a:prstGeom prst="rect">
            <a:avLst/>
          </a:prstGeom>
          <a:solidFill>
            <a:srgbClr val="C9A84C"/>
          </a:solidFill>
          <a:ln w="12700">
            <a:solidFill>
              <a:srgbClr val="C9A84C"/>
            </a:solidFill>
            <a:prstDash val="solid"/>
          </a:ln>
        </p:spPr>
      </p:sp>
      <p:sp>
        <p:nvSpPr>
          <p:cNvPr id="15" name="Text 13"/>
          <p:cNvSpPr/>
          <p:nvPr/>
        </p:nvSpPr>
        <p:spPr>
          <a:xfrm>
            <a:off x="685800" y="3639312"/>
            <a:ext cx="7315200" cy="22860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Court Record Access</a:t>
            </a:r>
            <a:endParaRPr lang="en-US" sz="1100" dirty="0"/>
          </a:p>
        </p:txBody>
      </p:sp>
      <p:sp>
        <p:nvSpPr>
          <p:cNvPr id="16" name="Text 14"/>
          <p:cNvSpPr/>
          <p:nvPr/>
        </p:nvSpPr>
        <p:spPr>
          <a:xfrm>
            <a:off x="685800" y="3886200"/>
            <a:ext cx="768096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 selective disclosure credential confirms only that a record exists. Query patterns across the population reconstruct which attorneys represent which defendants, which judges have which dockets, and which cases are likely contested.</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INFERENCE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Mosaic</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463040"/>
            <a:ext cx="475488" cy="475488"/>
          </a:xfrm>
          <a:prstGeom prst="rect">
            <a:avLst/>
          </a:prstGeom>
          <a:solidFill>
            <a:srgbClr val="E8D08A"/>
          </a:solidFill>
          <a:ln w="12700">
            <a:solidFill>
              <a:srgbClr val="F7F3EC"/>
            </a:solidFill>
            <a:prstDash val="solid"/>
          </a:ln>
        </p:spPr>
      </p:sp>
      <p:sp>
        <p:nvSpPr>
          <p:cNvPr id="6" name="Shape 4"/>
          <p:cNvSpPr/>
          <p:nvPr/>
        </p:nvSpPr>
        <p:spPr>
          <a:xfrm>
            <a:off x="969264" y="1463040"/>
            <a:ext cx="475488" cy="475488"/>
          </a:xfrm>
          <a:prstGeom prst="rect">
            <a:avLst/>
          </a:prstGeom>
          <a:solidFill>
            <a:srgbClr val="D4C080"/>
          </a:solidFill>
          <a:ln w="12700">
            <a:solidFill>
              <a:srgbClr val="F7F3EC"/>
            </a:solidFill>
            <a:prstDash val="solid"/>
          </a:ln>
        </p:spPr>
      </p:sp>
      <p:sp>
        <p:nvSpPr>
          <p:cNvPr id="7" name="Shape 5"/>
          <p:cNvSpPr/>
          <p:nvPr/>
        </p:nvSpPr>
        <p:spPr>
          <a:xfrm>
            <a:off x="1481328" y="1463040"/>
            <a:ext cx="475488" cy="475488"/>
          </a:xfrm>
          <a:prstGeom prst="rect">
            <a:avLst/>
          </a:prstGeom>
          <a:solidFill>
            <a:srgbClr val="C9A84C"/>
          </a:solidFill>
          <a:ln w="12700">
            <a:solidFill>
              <a:srgbClr val="F7F3EC"/>
            </a:solidFill>
            <a:prstDash val="solid"/>
          </a:ln>
        </p:spPr>
      </p:sp>
      <p:sp>
        <p:nvSpPr>
          <p:cNvPr id="8" name="Shape 6"/>
          <p:cNvSpPr/>
          <p:nvPr/>
        </p:nvSpPr>
        <p:spPr>
          <a:xfrm>
            <a:off x="1993392" y="1463040"/>
            <a:ext cx="475488" cy="475488"/>
          </a:xfrm>
          <a:prstGeom prst="rect">
            <a:avLst/>
          </a:prstGeom>
          <a:solidFill>
            <a:srgbClr val="E8D08A"/>
          </a:solidFill>
          <a:ln w="12700">
            <a:solidFill>
              <a:srgbClr val="F7F3EC"/>
            </a:solidFill>
            <a:prstDash val="solid"/>
          </a:ln>
        </p:spPr>
      </p:sp>
      <p:sp>
        <p:nvSpPr>
          <p:cNvPr id="9" name="Shape 7"/>
          <p:cNvSpPr/>
          <p:nvPr/>
        </p:nvSpPr>
        <p:spPr>
          <a:xfrm>
            <a:off x="2505456" y="1463040"/>
            <a:ext cx="475488" cy="475488"/>
          </a:xfrm>
          <a:prstGeom prst="rect">
            <a:avLst/>
          </a:prstGeom>
          <a:solidFill>
            <a:srgbClr val="D4C080"/>
          </a:solidFill>
          <a:ln w="12700">
            <a:solidFill>
              <a:srgbClr val="F7F3EC"/>
            </a:solidFill>
            <a:prstDash val="solid"/>
          </a:ln>
        </p:spPr>
      </p:sp>
      <p:sp>
        <p:nvSpPr>
          <p:cNvPr id="10" name="Shape 8"/>
          <p:cNvSpPr/>
          <p:nvPr/>
        </p:nvSpPr>
        <p:spPr>
          <a:xfrm>
            <a:off x="457200" y="1975104"/>
            <a:ext cx="475488" cy="475488"/>
          </a:xfrm>
          <a:prstGeom prst="rect">
            <a:avLst/>
          </a:prstGeom>
          <a:solidFill>
            <a:srgbClr val="D4C080"/>
          </a:solidFill>
          <a:ln w="12700">
            <a:solidFill>
              <a:srgbClr val="F7F3EC"/>
            </a:solidFill>
            <a:prstDash val="solid"/>
          </a:ln>
        </p:spPr>
      </p:sp>
      <p:sp>
        <p:nvSpPr>
          <p:cNvPr id="11" name="Shape 9"/>
          <p:cNvSpPr/>
          <p:nvPr/>
        </p:nvSpPr>
        <p:spPr>
          <a:xfrm>
            <a:off x="969264" y="1975104"/>
            <a:ext cx="475488" cy="475488"/>
          </a:xfrm>
          <a:prstGeom prst="rect">
            <a:avLst/>
          </a:prstGeom>
          <a:solidFill>
            <a:srgbClr val="C9A84C"/>
          </a:solidFill>
          <a:ln w="12700">
            <a:solidFill>
              <a:srgbClr val="F7F3EC"/>
            </a:solidFill>
            <a:prstDash val="solid"/>
          </a:ln>
        </p:spPr>
      </p:sp>
      <p:sp>
        <p:nvSpPr>
          <p:cNvPr id="12" name="Shape 10"/>
          <p:cNvSpPr/>
          <p:nvPr/>
        </p:nvSpPr>
        <p:spPr>
          <a:xfrm>
            <a:off x="1481328" y="1975104"/>
            <a:ext cx="475488" cy="475488"/>
          </a:xfrm>
          <a:prstGeom prst="rect">
            <a:avLst/>
          </a:prstGeom>
          <a:solidFill>
            <a:srgbClr val="E8D08A"/>
          </a:solidFill>
          <a:ln w="12700">
            <a:solidFill>
              <a:srgbClr val="F7F3EC"/>
            </a:solidFill>
            <a:prstDash val="solid"/>
          </a:ln>
        </p:spPr>
      </p:sp>
      <p:sp>
        <p:nvSpPr>
          <p:cNvPr id="13" name="Shape 11"/>
          <p:cNvSpPr/>
          <p:nvPr/>
        </p:nvSpPr>
        <p:spPr>
          <a:xfrm>
            <a:off x="1993392" y="1975104"/>
            <a:ext cx="475488" cy="475488"/>
          </a:xfrm>
          <a:prstGeom prst="rect">
            <a:avLst/>
          </a:prstGeom>
          <a:solidFill>
            <a:srgbClr val="C9A84C"/>
          </a:solidFill>
          <a:ln w="12700">
            <a:solidFill>
              <a:srgbClr val="F7F3EC"/>
            </a:solidFill>
            <a:prstDash val="solid"/>
          </a:ln>
        </p:spPr>
      </p:sp>
      <p:sp>
        <p:nvSpPr>
          <p:cNvPr id="14" name="Shape 12"/>
          <p:cNvSpPr/>
          <p:nvPr/>
        </p:nvSpPr>
        <p:spPr>
          <a:xfrm>
            <a:off x="2505456" y="1975104"/>
            <a:ext cx="475488" cy="475488"/>
          </a:xfrm>
          <a:prstGeom prst="rect">
            <a:avLst/>
          </a:prstGeom>
          <a:solidFill>
            <a:srgbClr val="D4C080"/>
          </a:solidFill>
          <a:ln w="12700">
            <a:solidFill>
              <a:srgbClr val="F7F3EC"/>
            </a:solidFill>
            <a:prstDash val="solid"/>
          </a:ln>
        </p:spPr>
      </p:sp>
      <p:sp>
        <p:nvSpPr>
          <p:cNvPr id="15" name="Shape 13"/>
          <p:cNvSpPr/>
          <p:nvPr/>
        </p:nvSpPr>
        <p:spPr>
          <a:xfrm>
            <a:off x="457200" y="2487168"/>
            <a:ext cx="475488" cy="475488"/>
          </a:xfrm>
          <a:prstGeom prst="rect">
            <a:avLst/>
          </a:prstGeom>
          <a:solidFill>
            <a:srgbClr val="C9A84C"/>
          </a:solidFill>
          <a:ln w="12700">
            <a:solidFill>
              <a:srgbClr val="F7F3EC"/>
            </a:solidFill>
            <a:prstDash val="solid"/>
          </a:ln>
        </p:spPr>
      </p:sp>
      <p:sp>
        <p:nvSpPr>
          <p:cNvPr id="16" name="Shape 14"/>
          <p:cNvSpPr/>
          <p:nvPr/>
        </p:nvSpPr>
        <p:spPr>
          <a:xfrm>
            <a:off x="969264" y="2487168"/>
            <a:ext cx="475488" cy="475488"/>
          </a:xfrm>
          <a:prstGeom prst="rect">
            <a:avLst/>
          </a:prstGeom>
          <a:solidFill>
            <a:srgbClr val="E8D08A"/>
          </a:solidFill>
          <a:ln w="12700">
            <a:solidFill>
              <a:srgbClr val="F7F3EC"/>
            </a:solidFill>
            <a:prstDash val="solid"/>
          </a:ln>
        </p:spPr>
      </p:sp>
      <p:sp>
        <p:nvSpPr>
          <p:cNvPr id="17" name="Shape 15"/>
          <p:cNvSpPr/>
          <p:nvPr/>
        </p:nvSpPr>
        <p:spPr>
          <a:xfrm>
            <a:off x="1481328" y="2487168"/>
            <a:ext cx="475488" cy="475488"/>
          </a:xfrm>
          <a:prstGeom prst="rect">
            <a:avLst/>
          </a:prstGeom>
          <a:solidFill>
            <a:srgbClr val="D4C080"/>
          </a:solidFill>
          <a:ln w="12700">
            <a:solidFill>
              <a:srgbClr val="F7F3EC"/>
            </a:solidFill>
            <a:prstDash val="solid"/>
          </a:ln>
        </p:spPr>
      </p:sp>
      <p:sp>
        <p:nvSpPr>
          <p:cNvPr id="18" name="Shape 16"/>
          <p:cNvSpPr/>
          <p:nvPr/>
        </p:nvSpPr>
        <p:spPr>
          <a:xfrm>
            <a:off x="1993392" y="2487168"/>
            <a:ext cx="475488" cy="475488"/>
          </a:xfrm>
          <a:prstGeom prst="rect">
            <a:avLst/>
          </a:prstGeom>
          <a:solidFill>
            <a:srgbClr val="E8D08A"/>
          </a:solidFill>
          <a:ln w="12700">
            <a:solidFill>
              <a:srgbClr val="F7F3EC"/>
            </a:solidFill>
            <a:prstDash val="solid"/>
          </a:ln>
        </p:spPr>
      </p:sp>
      <p:sp>
        <p:nvSpPr>
          <p:cNvPr id="19" name="Shape 17"/>
          <p:cNvSpPr/>
          <p:nvPr/>
        </p:nvSpPr>
        <p:spPr>
          <a:xfrm>
            <a:off x="2505456" y="2487168"/>
            <a:ext cx="475488" cy="475488"/>
          </a:xfrm>
          <a:prstGeom prst="rect">
            <a:avLst/>
          </a:prstGeom>
          <a:solidFill>
            <a:srgbClr val="C9A84C"/>
          </a:solidFill>
          <a:ln w="12700">
            <a:solidFill>
              <a:srgbClr val="F7F3EC"/>
            </a:solidFill>
            <a:prstDash val="solid"/>
          </a:ln>
        </p:spPr>
      </p:sp>
      <p:sp>
        <p:nvSpPr>
          <p:cNvPr id="20" name="Shape 18"/>
          <p:cNvSpPr/>
          <p:nvPr/>
        </p:nvSpPr>
        <p:spPr>
          <a:xfrm>
            <a:off x="457200" y="2999232"/>
            <a:ext cx="475488" cy="475488"/>
          </a:xfrm>
          <a:prstGeom prst="rect">
            <a:avLst/>
          </a:prstGeom>
          <a:solidFill>
            <a:srgbClr val="E8D08A"/>
          </a:solidFill>
          <a:ln w="12700">
            <a:solidFill>
              <a:srgbClr val="F7F3EC"/>
            </a:solidFill>
            <a:prstDash val="solid"/>
          </a:ln>
        </p:spPr>
      </p:sp>
      <p:sp>
        <p:nvSpPr>
          <p:cNvPr id="21" name="Shape 19"/>
          <p:cNvSpPr/>
          <p:nvPr/>
        </p:nvSpPr>
        <p:spPr>
          <a:xfrm>
            <a:off x="969264" y="2999232"/>
            <a:ext cx="475488" cy="475488"/>
          </a:xfrm>
          <a:prstGeom prst="rect">
            <a:avLst/>
          </a:prstGeom>
          <a:solidFill>
            <a:srgbClr val="D4C080"/>
          </a:solidFill>
          <a:ln w="12700">
            <a:solidFill>
              <a:srgbClr val="F7F3EC"/>
            </a:solidFill>
            <a:prstDash val="solid"/>
          </a:ln>
        </p:spPr>
      </p:sp>
      <p:sp>
        <p:nvSpPr>
          <p:cNvPr id="22" name="Shape 20"/>
          <p:cNvSpPr/>
          <p:nvPr/>
        </p:nvSpPr>
        <p:spPr>
          <a:xfrm>
            <a:off x="1481328" y="2999232"/>
            <a:ext cx="475488" cy="475488"/>
          </a:xfrm>
          <a:prstGeom prst="rect">
            <a:avLst/>
          </a:prstGeom>
          <a:solidFill>
            <a:srgbClr val="C9A84C"/>
          </a:solidFill>
          <a:ln w="12700">
            <a:solidFill>
              <a:srgbClr val="F7F3EC"/>
            </a:solidFill>
            <a:prstDash val="solid"/>
          </a:ln>
        </p:spPr>
      </p:sp>
      <p:sp>
        <p:nvSpPr>
          <p:cNvPr id="23" name="Shape 21"/>
          <p:cNvSpPr/>
          <p:nvPr/>
        </p:nvSpPr>
        <p:spPr>
          <a:xfrm>
            <a:off x="1993392" y="2999232"/>
            <a:ext cx="475488" cy="475488"/>
          </a:xfrm>
          <a:prstGeom prst="rect">
            <a:avLst/>
          </a:prstGeom>
          <a:solidFill>
            <a:srgbClr val="D4C080"/>
          </a:solidFill>
          <a:ln w="12700">
            <a:solidFill>
              <a:srgbClr val="F7F3EC"/>
            </a:solidFill>
            <a:prstDash val="solid"/>
          </a:ln>
        </p:spPr>
      </p:sp>
      <p:sp>
        <p:nvSpPr>
          <p:cNvPr id="24" name="Shape 22"/>
          <p:cNvSpPr/>
          <p:nvPr/>
        </p:nvSpPr>
        <p:spPr>
          <a:xfrm>
            <a:off x="2505456" y="2999232"/>
            <a:ext cx="475488" cy="475488"/>
          </a:xfrm>
          <a:prstGeom prst="rect">
            <a:avLst/>
          </a:prstGeom>
          <a:solidFill>
            <a:srgbClr val="E8D08A"/>
          </a:solidFill>
          <a:ln w="12700">
            <a:solidFill>
              <a:srgbClr val="F7F3EC"/>
            </a:solidFill>
            <a:prstDash val="solid"/>
          </a:ln>
        </p:spPr>
      </p:sp>
      <p:sp>
        <p:nvSpPr>
          <p:cNvPr id="25" name="Shape 23"/>
          <p:cNvSpPr/>
          <p:nvPr/>
        </p:nvSpPr>
        <p:spPr>
          <a:xfrm>
            <a:off x="457200" y="3511296"/>
            <a:ext cx="475488" cy="475488"/>
          </a:xfrm>
          <a:prstGeom prst="rect">
            <a:avLst/>
          </a:prstGeom>
          <a:solidFill>
            <a:srgbClr val="D4C080"/>
          </a:solidFill>
          <a:ln w="12700">
            <a:solidFill>
              <a:srgbClr val="F7F3EC"/>
            </a:solidFill>
            <a:prstDash val="solid"/>
          </a:ln>
        </p:spPr>
      </p:sp>
      <p:sp>
        <p:nvSpPr>
          <p:cNvPr id="26" name="Shape 24"/>
          <p:cNvSpPr/>
          <p:nvPr/>
        </p:nvSpPr>
        <p:spPr>
          <a:xfrm>
            <a:off x="969264" y="3511296"/>
            <a:ext cx="475488" cy="475488"/>
          </a:xfrm>
          <a:prstGeom prst="rect">
            <a:avLst/>
          </a:prstGeom>
          <a:solidFill>
            <a:srgbClr val="C9A84C"/>
          </a:solidFill>
          <a:ln w="12700">
            <a:solidFill>
              <a:srgbClr val="F7F3EC"/>
            </a:solidFill>
            <a:prstDash val="solid"/>
          </a:ln>
        </p:spPr>
      </p:sp>
      <p:sp>
        <p:nvSpPr>
          <p:cNvPr id="27" name="Shape 25"/>
          <p:cNvSpPr/>
          <p:nvPr/>
        </p:nvSpPr>
        <p:spPr>
          <a:xfrm>
            <a:off x="1481328" y="3511296"/>
            <a:ext cx="475488" cy="475488"/>
          </a:xfrm>
          <a:prstGeom prst="rect">
            <a:avLst/>
          </a:prstGeom>
          <a:solidFill>
            <a:srgbClr val="E8D08A"/>
          </a:solidFill>
          <a:ln w="12700">
            <a:solidFill>
              <a:srgbClr val="F7F3EC"/>
            </a:solidFill>
            <a:prstDash val="solid"/>
          </a:ln>
        </p:spPr>
      </p:sp>
      <p:sp>
        <p:nvSpPr>
          <p:cNvPr id="28" name="Shape 26"/>
          <p:cNvSpPr/>
          <p:nvPr/>
        </p:nvSpPr>
        <p:spPr>
          <a:xfrm>
            <a:off x="1993392" y="3511296"/>
            <a:ext cx="475488" cy="475488"/>
          </a:xfrm>
          <a:prstGeom prst="rect">
            <a:avLst/>
          </a:prstGeom>
          <a:solidFill>
            <a:srgbClr val="C9A84C"/>
          </a:solidFill>
          <a:ln w="12700">
            <a:solidFill>
              <a:srgbClr val="F7F3EC"/>
            </a:solidFill>
            <a:prstDash val="solid"/>
          </a:ln>
        </p:spPr>
      </p:sp>
      <p:sp>
        <p:nvSpPr>
          <p:cNvPr id="29" name="Shape 27"/>
          <p:cNvSpPr/>
          <p:nvPr/>
        </p:nvSpPr>
        <p:spPr>
          <a:xfrm>
            <a:off x="2505456" y="3511296"/>
            <a:ext cx="475488" cy="475488"/>
          </a:xfrm>
          <a:prstGeom prst="rect">
            <a:avLst/>
          </a:prstGeom>
          <a:solidFill>
            <a:srgbClr val="D4C080"/>
          </a:solidFill>
          <a:ln w="12700">
            <a:solidFill>
              <a:srgbClr val="F7F3EC"/>
            </a:solidFill>
            <a:prstDash val="solid"/>
          </a:ln>
        </p:spPr>
      </p:sp>
      <p:sp>
        <p:nvSpPr>
          <p:cNvPr id="30" name="Text 28"/>
          <p:cNvSpPr/>
          <p:nvPr/>
        </p:nvSpPr>
        <p:spPr>
          <a:xfrm>
            <a:off x="3063240" y="2697480"/>
            <a:ext cx="457200" cy="457200"/>
          </a:xfrm>
          <a:prstGeom prst="rect">
            <a:avLst/>
          </a:prstGeom>
          <a:noFill/>
          <a:ln/>
        </p:spPr>
        <p:txBody>
          <a:bodyPr wrap="square" rtlCol="0" anchor="ctr"/>
          <a:lstStyle/>
          <a:p>
            <a:pPr algn="ctr" indent="0" marL="0">
              <a:buNone/>
            </a:pPr>
            <a:r>
              <a:rPr lang="en-US" sz="3200" b="1" dirty="0">
                <a:solidFill>
                  <a:srgbClr val="1B2A4A"/>
                </a:solidFill>
                <a:latin typeface="Georgia" pitchFamily="34" charset="0"/>
                <a:ea typeface="Georgia" pitchFamily="34" charset="-122"/>
                <a:cs typeface="Georgia" pitchFamily="34" charset="-120"/>
              </a:rPr>
              <a:t>=</a:t>
            </a:r>
            <a:endParaRPr lang="en-US" sz="3200" dirty="0"/>
          </a:p>
        </p:txBody>
      </p:sp>
      <p:sp>
        <p:nvSpPr>
          <p:cNvPr id="31" name="Shape 29"/>
          <p:cNvSpPr/>
          <p:nvPr/>
        </p:nvSpPr>
        <p:spPr>
          <a:xfrm>
            <a:off x="3566160" y="1463040"/>
            <a:ext cx="2468880" cy="2468880"/>
          </a:xfrm>
          <a:prstGeom prst="rect">
            <a:avLst/>
          </a:prstGeom>
          <a:solidFill>
            <a:srgbClr val="1B2A4A"/>
          </a:solidFill>
          <a:ln w="25400">
            <a:solidFill>
              <a:srgbClr val="C9A84C"/>
            </a:solidFill>
            <a:prstDash val="solid"/>
          </a:ln>
        </p:spPr>
      </p:sp>
      <p:sp>
        <p:nvSpPr>
          <p:cNvPr id="32" name="Text 30"/>
          <p:cNvSpPr/>
          <p:nvPr/>
        </p:nvSpPr>
        <p:spPr>
          <a:xfrm>
            <a:off x="3566160" y="2331720"/>
            <a:ext cx="2468880" cy="731520"/>
          </a:xfrm>
          <a:prstGeom prst="rect">
            <a:avLst/>
          </a:prstGeom>
          <a:noFill/>
          <a:ln/>
        </p:spPr>
        <p:txBody>
          <a:bodyPr wrap="square" rtlCol="0" anchor="ctr"/>
          <a:lstStyle/>
          <a:p>
            <a:pPr algn="ctr" indent="0" marL="0">
              <a:buNone/>
            </a:pPr>
            <a:r>
              <a:rPr lang="en-US" sz="1600" b="1" dirty="0">
                <a:solidFill>
                  <a:srgbClr val="C9A84C"/>
                </a:solidFill>
                <a:latin typeface="Palatino Linotype" pitchFamily="34" charset="0"/>
                <a:ea typeface="Palatino Linotype" pitchFamily="34" charset="-122"/>
                <a:cs typeface="Palatino Linotype" pitchFamily="34" charset="-120"/>
              </a:rPr>
              <a:t>A Complete</a:t>
            </a:r>
            <a:endParaRPr lang="en-US" sz="1600" dirty="0"/>
          </a:p>
          <a:p>
            <a:pPr algn="ctr" indent="0" marL="0">
              <a:buNone/>
            </a:pPr>
            <a:r>
              <a:rPr lang="en-US" sz="1600" b="1" dirty="0">
                <a:solidFill>
                  <a:srgbClr val="C9A84C"/>
                </a:solidFill>
                <a:latin typeface="Palatino Linotype" pitchFamily="34" charset="0"/>
                <a:ea typeface="Palatino Linotype" pitchFamily="34" charset="-122"/>
                <a:cs typeface="Palatino Linotype" pitchFamily="34" charset="-120"/>
              </a:rPr>
              <a:t>Portrait</a:t>
            </a:r>
            <a:endParaRPr lang="en-US" sz="1600" dirty="0"/>
          </a:p>
        </p:txBody>
      </p:sp>
      <p:sp>
        <p:nvSpPr>
          <p:cNvPr id="33" name="Text 31"/>
          <p:cNvSpPr/>
          <p:nvPr/>
        </p:nvSpPr>
        <p:spPr>
          <a:xfrm>
            <a:off x="6217920" y="1417320"/>
            <a:ext cx="2743200" cy="2834640"/>
          </a:xfrm>
          <a:prstGeom prst="rect">
            <a:avLst/>
          </a:prstGeom>
          <a:noFill/>
          <a:ln/>
        </p:spPr>
        <p:txBody>
          <a:bodyPr wrap="square" rtlCol="0" anchor="t"/>
          <a:lstStyle/>
          <a:p>
            <a:pPr indent="0" marL="0">
              <a:buNone/>
            </a:pPr>
            <a:r>
              <a:rPr lang="en-US" sz="1100" dirty="0">
                <a:solidFill>
                  <a:srgbClr val="1B2A4A"/>
                </a:solidFill>
                <a:latin typeface="Georgia" pitchFamily="34" charset="0"/>
                <a:ea typeface="Georgia" pitchFamily="34" charset="-122"/>
                <a:cs typeface="Georgia" pitchFamily="34" charset="-120"/>
              </a:rPr>
              <a:t>No single data point is sensitive.</a:t>
            </a:r>
            <a:endParaRPr lang="en-US" sz="1100" dirty="0"/>
          </a:p>
          <a:p>
            <a:pPr indent="0" marL="0">
              <a:buNone/>
            </a:pPr>
            <a:r>
              <a:rPr lang="en-US" sz="6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The pattern reconstructs a life: routine, relationships, beliefs, vulnerabilities.</a:t>
            </a:r>
            <a:endParaRPr lang="en-US" sz="1100" dirty="0"/>
          </a:p>
          <a:p>
            <a:pPr indent="0" marL="0">
              <a:buNone/>
            </a:pPr>
            <a:r>
              <a:rPr lang="en-US" sz="6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This is not a hypothetical. It is what AI systems do by design when given transactional data.</a:t>
            </a:r>
            <a:endParaRPr lang="en-US" sz="1100" dirty="0"/>
          </a:p>
          <a:p>
            <a:pPr indent="0" marL="0">
              <a:buNone/>
            </a:pPr>
            <a:r>
              <a:rPr lang="en-US" sz="600" dirty="0">
                <a:solidFill>
                  <a:srgbClr val="1B2A4A"/>
                </a:solidFill>
                <a:latin typeface="Georgia" pitchFamily="34" charset="0"/>
                <a:ea typeface="Georgia" pitchFamily="34" charset="-122"/>
                <a:cs typeface="Georgia" pitchFamily="34" charset="-120"/>
              </a:rPr>
              <a:t> </a:t>
            </a:r>
            <a:endParaRPr lang="en-US" sz="1100" dirty="0"/>
          </a:p>
          <a:p>
            <a:pPr indent="0" marL="0">
              <a:buNone/>
            </a:pPr>
            <a:r>
              <a:rPr lang="en-US" sz="1100" dirty="0">
                <a:solidFill>
                  <a:srgbClr val="1B2A4A"/>
                </a:solidFill>
                <a:latin typeface="Georgia" pitchFamily="34" charset="0"/>
                <a:ea typeface="Georgia" pitchFamily="34" charset="-122"/>
                <a:cs typeface="Georgia" pitchFamily="34" charset="-120"/>
              </a:rPr>
              <a:t>Aggregate inference is the digital equivalent of what the Supreme Court recognized in Carpenter: the whole reveals what the parts cannot.</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SHIFTING LEGAL GROUND</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Court Is Moving</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3931920" cy="34747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81328"/>
            <a:ext cx="365760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ANCHOR</a:t>
            </a:r>
            <a:endParaRPr lang="en-US" sz="800" dirty="0"/>
          </a:p>
        </p:txBody>
      </p:sp>
      <p:sp>
        <p:nvSpPr>
          <p:cNvPr id="7" name="Text 5"/>
          <p:cNvSpPr/>
          <p:nvPr/>
        </p:nvSpPr>
        <p:spPr>
          <a:xfrm>
            <a:off x="594360" y="1737360"/>
            <a:ext cx="3566160" cy="365760"/>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Carpenter v. United States (2018)</a:t>
            </a:r>
            <a:endParaRPr lang="en-US" sz="1300" dirty="0"/>
          </a:p>
        </p:txBody>
      </p:sp>
      <p:sp>
        <p:nvSpPr>
          <p:cNvPr id="8" name="Text 6"/>
          <p:cNvSpPr/>
          <p:nvPr/>
        </p:nvSpPr>
        <p:spPr>
          <a:xfrm>
            <a:off x="594360" y="2148840"/>
            <a:ext cx="3566160" cy="246888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The Court held that long-term cell-site location data requires a warrant, even though it was held by a third party.
</a:t>
            </a:r>
            <a:pPr indent="0" marL="0">
              <a:buNone/>
            </a:pPr>
            <a:r>
              <a:rPr lang="en-US" sz="1050" dirty="0">
                <a:solidFill>
                  <a:srgbClr val="1B2A4A"/>
                </a:solidFill>
                <a:latin typeface="Georgia" pitchFamily="34" charset="0"/>
                <a:ea typeface="Georgia" pitchFamily="34" charset="-122"/>
                <a:cs typeface="Georgia" pitchFamily="34" charset="-120"/>
              </a:rPr>
              <a:t>Chief Justice Roberts explicitly declined to extend </a:t>
            </a:r>
            <a:pPr indent="0" marL="0">
              <a:buNone/>
            </a:pPr>
            <a:r>
              <a:rPr lang="en-US" sz="1050" i="1" dirty="0">
                <a:solidFill>
                  <a:srgbClr val="1B2A4A"/>
                </a:solidFill>
                <a:latin typeface="Georgia" pitchFamily="34" charset="0"/>
                <a:ea typeface="Georgia" pitchFamily="34" charset="-122"/>
                <a:cs typeface="Georgia" pitchFamily="34" charset="-120"/>
              </a:rPr>
              <a:t>Smith v. Maryland</a:t>
            </a:r>
            <a:pPr indent="0" marL="0">
              <a:buNone/>
            </a:pPr>
            <a:r>
              <a:rPr lang="en-US" sz="1050" dirty="0">
                <a:solidFill>
                  <a:srgbClr val="1B2A4A"/>
                </a:solidFill>
                <a:latin typeface="Georgia" pitchFamily="34" charset="0"/>
                <a:ea typeface="Georgia" pitchFamily="34" charset="-122"/>
                <a:cs typeface="Georgia" pitchFamily="34" charset="-120"/>
              </a:rPr>
              <a:t>'s Third Party Doctrine to digital-scale data collection.
</a:t>
            </a:r>
            <a:pPr indent="0" marL="0">
              <a:buNone/>
            </a:pPr>
            <a:r>
              <a:rPr lang="en-US" sz="1050" dirty="0">
                <a:solidFill>
                  <a:srgbClr val="1B2A4A"/>
                </a:solidFill>
                <a:latin typeface="Georgia" pitchFamily="34" charset="0"/>
                <a:ea typeface="Georgia" pitchFamily="34" charset="-122"/>
                <a:cs typeface="Georgia" pitchFamily="34" charset="-120"/>
              </a:rPr>
              <a:t>The Court recognized that aggregate location data reveals the privacies of life in ways that no single data point does.</a:t>
            </a:r>
            <a:endParaRPr lang="en-US" sz="1050" dirty="0"/>
          </a:p>
        </p:txBody>
      </p:sp>
      <p:sp>
        <p:nvSpPr>
          <p:cNvPr id="9" name="Shape 7"/>
          <p:cNvSpPr/>
          <p:nvPr/>
        </p:nvSpPr>
        <p:spPr>
          <a:xfrm>
            <a:off x="4617720" y="1371600"/>
            <a:ext cx="4069080" cy="34747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Text 8"/>
          <p:cNvSpPr/>
          <p:nvPr/>
        </p:nvSpPr>
        <p:spPr>
          <a:xfrm>
            <a:off x="4754880" y="1481328"/>
            <a:ext cx="365760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TRAJECTORY</a:t>
            </a:r>
            <a:endParaRPr lang="en-US" sz="800" dirty="0"/>
          </a:p>
        </p:txBody>
      </p:sp>
      <p:sp>
        <p:nvSpPr>
          <p:cNvPr id="11" name="Shape 9"/>
          <p:cNvSpPr/>
          <p:nvPr/>
        </p:nvSpPr>
        <p:spPr>
          <a:xfrm>
            <a:off x="4754880" y="1783080"/>
            <a:ext cx="201168" cy="201168"/>
          </a:xfrm>
          <a:prstGeom prst="ellipse">
            <a:avLst/>
          </a:prstGeom>
          <a:solidFill>
            <a:srgbClr val="C9A84C"/>
          </a:solidFill>
          <a:ln w="12700">
            <a:solidFill>
              <a:srgbClr val="C9A84C"/>
            </a:solidFill>
            <a:prstDash val="solid"/>
          </a:ln>
        </p:spPr>
      </p:sp>
      <p:sp>
        <p:nvSpPr>
          <p:cNvPr id="12" name="Text 10"/>
          <p:cNvSpPr/>
          <p:nvPr/>
        </p:nvSpPr>
        <p:spPr>
          <a:xfrm>
            <a:off x="5029200" y="1737360"/>
            <a:ext cx="3520440" cy="658368"/>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Third Party Doctrine in retreat. </a:t>
            </a:r>
            <a:pPr indent="0" marL="0">
              <a:buNone/>
            </a:pPr>
            <a:r>
              <a:rPr lang="en-US" sz="1000" dirty="0">
                <a:solidFill>
                  <a:srgbClr val="1B2A4A"/>
                </a:solidFill>
                <a:latin typeface="Georgia" pitchFamily="34" charset="0"/>
                <a:ea typeface="Georgia" pitchFamily="34" charset="-122"/>
                <a:cs typeface="Georgia" pitchFamily="34" charset="-120"/>
              </a:rPr>
              <a:t>Carpenter cracked the foundation. The Court has not yet resolved how far the holding extends.</a:t>
            </a:r>
            <a:endParaRPr lang="en-US" sz="1000" dirty="0"/>
          </a:p>
        </p:txBody>
      </p:sp>
      <p:sp>
        <p:nvSpPr>
          <p:cNvPr id="13" name="Shape 11"/>
          <p:cNvSpPr/>
          <p:nvPr/>
        </p:nvSpPr>
        <p:spPr>
          <a:xfrm>
            <a:off x="4754880" y="2560320"/>
            <a:ext cx="201168" cy="201168"/>
          </a:xfrm>
          <a:prstGeom prst="ellipse">
            <a:avLst/>
          </a:prstGeom>
          <a:solidFill>
            <a:srgbClr val="C9A84C"/>
          </a:solidFill>
          <a:ln w="12700">
            <a:solidFill>
              <a:srgbClr val="C9A84C"/>
            </a:solidFill>
            <a:prstDash val="solid"/>
          </a:ln>
        </p:spPr>
      </p:sp>
      <p:sp>
        <p:nvSpPr>
          <p:cNvPr id="14" name="Text 12"/>
          <p:cNvSpPr/>
          <p:nvPr/>
        </p:nvSpPr>
        <p:spPr>
          <a:xfrm>
            <a:off x="5029200" y="2514600"/>
            <a:ext cx="3520440" cy="658368"/>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Four Justices on record. </a:t>
            </a:r>
            <a:pPr indent="0" marL="0">
              <a:buNone/>
            </a:pPr>
            <a:r>
              <a:rPr lang="en-US" sz="1000" dirty="0">
                <a:solidFill>
                  <a:srgbClr val="1B2A4A"/>
                </a:solidFill>
                <a:latin typeface="Georgia" pitchFamily="34" charset="0"/>
                <a:ea typeface="Georgia" pitchFamily="34" charset="-122"/>
                <a:cs typeface="Georgia" pitchFamily="34" charset="-120"/>
              </a:rPr>
              <a:t>Four sitting Justices have written or joined opinions signaling the doctrine needs fundamental rethinking for digital-scale collection.</a:t>
            </a:r>
            <a:endParaRPr lang="en-US" sz="1000" dirty="0"/>
          </a:p>
        </p:txBody>
      </p:sp>
      <p:sp>
        <p:nvSpPr>
          <p:cNvPr id="15" name="Shape 13"/>
          <p:cNvSpPr/>
          <p:nvPr/>
        </p:nvSpPr>
        <p:spPr>
          <a:xfrm>
            <a:off x="4754880" y="3337560"/>
            <a:ext cx="201168" cy="201168"/>
          </a:xfrm>
          <a:prstGeom prst="ellipse">
            <a:avLst/>
          </a:prstGeom>
          <a:solidFill>
            <a:srgbClr val="C9A84C"/>
          </a:solidFill>
          <a:ln w="12700">
            <a:solidFill>
              <a:srgbClr val="C9A84C"/>
            </a:solidFill>
            <a:prstDash val="solid"/>
          </a:ln>
        </p:spPr>
      </p:sp>
      <p:sp>
        <p:nvSpPr>
          <p:cNvPr id="16" name="Text 14"/>
          <p:cNvSpPr/>
          <p:nvPr/>
        </p:nvSpPr>
        <p:spPr>
          <a:xfrm>
            <a:off x="5029200" y="3291840"/>
            <a:ext cx="3520440" cy="658368"/>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The practical implication. </a:t>
            </a:r>
            <a:pPr indent="0" marL="0">
              <a:buNone/>
            </a:pPr>
            <a:r>
              <a:rPr lang="en-US" sz="1000" dirty="0">
                <a:solidFill>
                  <a:srgbClr val="1B2A4A"/>
                </a:solidFill>
                <a:latin typeface="Georgia" pitchFamily="34" charset="0"/>
                <a:ea typeface="Georgia" pitchFamily="34" charset="-122"/>
                <a:cs typeface="Georgia" pitchFamily="34" charset="-120"/>
              </a:rPr>
              <a:t>Systems built on the assumption that third-party data sharing eliminates Fourth Amendment protection are built on contested legal ground.</a:t>
            </a:r>
            <a:endParaRPr lang="en-US" sz="1000" dirty="0"/>
          </a:p>
        </p:txBody>
      </p:sp>
      <p:sp>
        <p:nvSpPr>
          <p:cNvPr id="17" name="Shape 15"/>
          <p:cNvSpPr/>
          <p:nvPr/>
        </p:nvSpPr>
        <p:spPr>
          <a:xfrm>
            <a:off x="4754880" y="4114800"/>
            <a:ext cx="201168" cy="201168"/>
          </a:xfrm>
          <a:prstGeom prst="ellipse">
            <a:avLst/>
          </a:prstGeom>
          <a:solidFill>
            <a:srgbClr val="C9A84C"/>
          </a:solidFill>
          <a:ln w="12700">
            <a:solidFill>
              <a:srgbClr val="C9A84C"/>
            </a:solidFill>
            <a:prstDash val="solid"/>
          </a:ln>
        </p:spPr>
      </p:sp>
      <p:sp>
        <p:nvSpPr>
          <p:cNvPr id="18" name="Text 16"/>
          <p:cNvSpPr/>
          <p:nvPr/>
        </p:nvSpPr>
        <p:spPr>
          <a:xfrm>
            <a:off x="5029200" y="4069080"/>
            <a:ext cx="3520440" cy="658368"/>
          </a:xfrm>
          <a:prstGeom prst="rect">
            <a:avLst/>
          </a:prstGeom>
          <a:noFill/>
          <a:ln/>
        </p:spPr>
        <p:txBody>
          <a:bodyPr wrap="square" rtlCol="0" anchor="ctr"/>
          <a:lstStyle/>
          <a:p>
            <a:pPr indent="0" marL="0">
              <a:buNone/>
            </a:pPr>
            <a:r>
              <a:rPr lang="en-US" sz="1000" b="1" dirty="0">
                <a:solidFill>
                  <a:srgbClr val="1B2A4A"/>
                </a:solidFill>
                <a:latin typeface="Georgia" pitchFamily="34" charset="0"/>
                <a:ea typeface="Georgia" pitchFamily="34" charset="-122"/>
                <a:cs typeface="Georgia" pitchFamily="34" charset="-120"/>
              </a:rPr>
              <a:t>VIDA and PDTA are ahead of the curve. </a:t>
            </a:r>
            <a:pPr indent="0" marL="0">
              <a:buNone/>
            </a:pPr>
            <a:r>
              <a:rPr lang="en-US" sz="1000" dirty="0">
                <a:solidFill>
                  <a:srgbClr val="1B2A4A"/>
                </a:solidFill>
                <a:latin typeface="Georgia" pitchFamily="34" charset="0"/>
                <a:ea typeface="Georgia" pitchFamily="34" charset="-122"/>
                <a:cs typeface="Georgia" pitchFamily="34" charset="-120"/>
              </a:rPr>
              <a:t>The Fiduciary Commons framework is aligned with where the Court appears to be heading, not merely where it has been.</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INFERENCE PROBLEM</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The Fiduciary Breach</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71600"/>
            <a:ext cx="8229600" cy="457200"/>
          </a:xfrm>
          <a:prstGeom prst="rect">
            <a:avLst/>
          </a:prstGeom>
          <a:noFill/>
          <a:ln/>
        </p:spPr>
        <p:txBody>
          <a:bodyPr wrap="square" rtlCol="0" anchor="ctr"/>
          <a:lstStyle/>
          <a:p>
            <a:pPr indent="0" marL="0">
              <a:buNone/>
            </a:pPr>
            <a:r>
              <a:rPr lang="en-US" sz="1400" i="1" dirty="0">
                <a:solidFill>
                  <a:srgbClr val="E8D08A"/>
                </a:solidFill>
                <a:latin typeface="Georgia" pitchFamily="34" charset="0"/>
                <a:ea typeface="Georgia" pitchFamily="34" charset="-122"/>
                <a:cs typeface="Georgia" pitchFamily="34" charset="-120"/>
              </a:rPr>
              <a:t>The constitutional constraint is not just about what is collected. It is about what is reconstructed.</a:t>
            </a:r>
            <a:endParaRPr lang="en-US" sz="1400" dirty="0"/>
          </a:p>
        </p:txBody>
      </p:sp>
      <p:sp>
        <p:nvSpPr>
          <p:cNvPr id="6" name="Shape 4"/>
          <p:cNvSpPr/>
          <p:nvPr/>
        </p:nvSpPr>
        <p:spPr>
          <a:xfrm>
            <a:off x="457200" y="1920240"/>
            <a:ext cx="4023360" cy="1188720"/>
          </a:xfrm>
          <a:prstGeom prst="rect">
            <a:avLst/>
          </a:prstGeom>
          <a:solidFill>
            <a:srgbClr val="111D33"/>
          </a:solidFill>
          <a:ln w="12700">
            <a:solidFill>
              <a:srgbClr val="C9A84C"/>
            </a:solidFill>
            <a:prstDash val="solid"/>
          </a:ln>
        </p:spPr>
      </p:sp>
      <p:sp>
        <p:nvSpPr>
          <p:cNvPr id="7" name="Text 5"/>
          <p:cNvSpPr/>
          <p:nvPr/>
        </p:nvSpPr>
        <p:spPr>
          <a:xfrm>
            <a:off x="594360" y="2011680"/>
            <a:ext cx="457200" cy="274320"/>
          </a:xfrm>
          <a:prstGeom prst="rect">
            <a:avLst/>
          </a:prstGeom>
          <a:noFill/>
          <a:ln/>
        </p:spPr>
        <p:txBody>
          <a:bodyPr wrap="square" rtlCol="0" anchor="ctr"/>
          <a:lstStyle/>
          <a:p>
            <a:pPr indent="0" marL="0">
              <a:buNone/>
            </a:pPr>
            <a:r>
              <a:rPr lang="en-US" sz="1000" b="1" dirty="0">
                <a:solidFill>
                  <a:srgbClr val="C9A84C"/>
                </a:solidFill>
                <a:latin typeface="Palatino Linotype" pitchFamily="34" charset="0"/>
                <a:ea typeface="Palatino Linotype" pitchFamily="34" charset="-122"/>
                <a:cs typeface="Palatino Linotype" pitchFamily="34" charset="-120"/>
              </a:rPr>
              <a:t>01</a:t>
            </a:r>
            <a:endParaRPr lang="en-US" sz="1000" dirty="0"/>
          </a:p>
        </p:txBody>
      </p:sp>
      <p:sp>
        <p:nvSpPr>
          <p:cNvPr id="8" name="Text 6"/>
          <p:cNvSpPr/>
          <p:nvPr/>
        </p:nvSpPr>
        <p:spPr>
          <a:xfrm>
            <a:off x="594360" y="2240280"/>
            <a:ext cx="3749040" cy="256032"/>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Government chose not to collect</a:t>
            </a:r>
            <a:endParaRPr lang="en-US" sz="1100" dirty="0"/>
          </a:p>
        </p:txBody>
      </p:sp>
      <p:sp>
        <p:nvSpPr>
          <p:cNvPr id="9" name="Text 7"/>
          <p:cNvSpPr/>
          <p:nvPr/>
        </p:nvSpPr>
        <p:spPr>
          <a:xfrm>
            <a:off x="594360" y="2496312"/>
            <a:ext cx="3749040" cy="530352"/>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VIDA-compliant credentials and PDTA-governed data practices reflect a constitutional judgment: certain data cannot be collected because government has no right to it.</a:t>
            </a:r>
            <a:endParaRPr lang="en-US" sz="950" dirty="0"/>
          </a:p>
        </p:txBody>
      </p:sp>
      <p:sp>
        <p:nvSpPr>
          <p:cNvPr id="10" name="Shape 8"/>
          <p:cNvSpPr/>
          <p:nvPr/>
        </p:nvSpPr>
        <p:spPr>
          <a:xfrm>
            <a:off x="4663440" y="1920240"/>
            <a:ext cx="4023360" cy="1188720"/>
          </a:xfrm>
          <a:prstGeom prst="rect">
            <a:avLst/>
          </a:prstGeom>
          <a:solidFill>
            <a:srgbClr val="111D33"/>
          </a:solidFill>
          <a:ln w="12700">
            <a:solidFill>
              <a:srgbClr val="C9A84C"/>
            </a:solidFill>
            <a:prstDash val="solid"/>
          </a:ln>
        </p:spPr>
      </p:sp>
      <p:sp>
        <p:nvSpPr>
          <p:cNvPr id="11" name="Text 9"/>
          <p:cNvSpPr/>
          <p:nvPr/>
        </p:nvSpPr>
        <p:spPr>
          <a:xfrm>
            <a:off x="4800600" y="2011680"/>
            <a:ext cx="457200" cy="274320"/>
          </a:xfrm>
          <a:prstGeom prst="rect">
            <a:avLst/>
          </a:prstGeom>
          <a:noFill/>
          <a:ln/>
        </p:spPr>
        <p:txBody>
          <a:bodyPr wrap="square" rtlCol="0" anchor="ctr"/>
          <a:lstStyle/>
          <a:p>
            <a:pPr indent="0" marL="0">
              <a:buNone/>
            </a:pPr>
            <a:r>
              <a:rPr lang="en-US" sz="1000" b="1" dirty="0">
                <a:solidFill>
                  <a:srgbClr val="C9A84C"/>
                </a:solidFill>
                <a:latin typeface="Palatino Linotype" pitchFamily="34" charset="0"/>
                <a:ea typeface="Palatino Linotype" pitchFamily="34" charset="-122"/>
                <a:cs typeface="Palatino Linotype" pitchFamily="34" charset="-120"/>
              </a:rPr>
              <a:t>02</a:t>
            </a:r>
            <a:endParaRPr lang="en-US" sz="1000" dirty="0"/>
          </a:p>
        </p:txBody>
      </p:sp>
      <p:sp>
        <p:nvSpPr>
          <p:cNvPr id="12" name="Text 10"/>
          <p:cNvSpPr/>
          <p:nvPr/>
        </p:nvSpPr>
        <p:spPr>
          <a:xfrm>
            <a:off x="4800600" y="2240280"/>
            <a:ext cx="3749040" cy="256032"/>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AI reconstruction is a functional end-run</a:t>
            </a:r>
            <a:endParaRPr lang="en-US" sz="1100" dirty="0"/>
          </a:p>
        </p:txBody>
      </p:sp>
      <p:sp>
        <p:nvSpPr>
          <p:cNvPr id="13" name="Text 11"/>
          <p:cNvSpPr/>
          <p:nvPr/>
        </p:nvSpPr>
        <p:spPr>
          <a:xfrm>
            <a:off x="4800600" y="2496312"/>
            <a:ext cx="3749040" cy="530352"/>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Using AI to reconstruct from transaction patterns what the credential architecture was designed not to reveal bypasses the constitutional constraint without violating its letter.</a:t>
            </a:r>
            <a:endParaRPr lang="en-US" sz="950" dirty="0"/>
          </a:p>
        </p:txBody>
      </p:sp>
      <p:sp>
        <p:nvSpPr>
          <p:cNvPr id="14" name="Shape 12"/>
          <p:cNvSpPr/>
          <p:nvPr/>
        </p:nvSpPr>
        <p:spPr>
          <a:xfrm>
            <a:off x="457200" y="3246120"/>
            <a:ext cx="4023360" cy="1188720"/>
          </a:xfrm>
          <a:prstGeom prst="rect">
            <a:avLst/>
          </a:prstGeom>
          <a:solidFill>
            <a:srgbClr val="111D33"/>
          </a:solidFill>
          <a:ln w="12700">
            <a:solidFill>
              <a:srgbClr val="C9A84C"/>
            </a:solidFill>
            <a:prstDash val="solid"/>
          </a:ln>
        </p:spPr>
      </p:sp>
      <p:sp>
        <p:nvSpPr>
          <p:cNvPr id="15" name="Text 13"/>
          <p:cNvSpPr/>
          <p:nvPr/>
        </p:nvSpPr>
        <p:spPr>
          <a:xfrm>
            <a:off x="594360" y="3337560"/>
            <a:ext cx="457200" cy="274320"/>
          </a:xfrm>
          <a:prstGeom prst="rect">
            <a:avLst/>
          </a:prstGeom>
          <a:noFill/>
          <a:ln/>
        </p:spPr>
        <p:txBody>
          <a:bodyPr wrap="square" rtlCol="0" anchor="ctr"/>
          <a:lstStyle/>
          <a:p>
            <a:pPr indent="0" marL="0">
              <a:buNone/>
            </a:pPr>
            <a:r>
              <a:rPr lang="en-US" sz="1000" b="1" dirty="0">
                <a:solidFill>
                  <a:srgbClr val="C9A84C"/>
                </a:solidFill>
                <a:latin typeface="Palatino Linotype" pitchFamily="34" charset="0"/>
                <a:ea typeface="Palatino Linotype" pitchFamily="34" charset="-122"/>
                <a:cs typeface="Palatino Linotype" pitchFamily="34" charset="-120"/>
              </a:rPr>
              <a:t>03</a:t>
            </a:r>
            <a:endParaRPr lang="en-US" sz="1000" dirty="0"/>
          </a:p>
        </p:txBody>
      </p:sp>
      <p:sp>
        <p:nvSpPr>
          <p:cNvPr id="16" name="Text 14"/>
          <p:cNvSpPr/>
          <p:nvPr/>
        </p:nvSpPr>
        <p:spPr>
          <a:xfrm>
            <a:off x="594360" y="3566160"/>
            <a:ext cx="3749040" cy="256032"/>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This is a breach of the fiduciary relationship</a:t>
            </a:r>
            <a:endParaRPr lang="en-US" sz="1100" dirty="0"/>
          </a:p>
        </p:txBody>
      </p:sp>
      <p:sp>
        <p:nvSpPr>
          <p:cNvPr id="17" name="Text 15"/>
          <p:cNvSpPr/>
          <p:nvPr/>
        </p:nvSpPr>
        <p:spPr>
          <a:xfrm>
            <a:off x="594360" y="3822192"/>
            <a:ext cx="3749040" cy="530352"/>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A trustee who finds an indirect method to extract value from the trust corpus that direct methods prohibit has not honored the trust. The method does not redeem the act.</a:t>
            </a:r>
            <a:endParaRPr lang="en-US" sz="950" dirty="0"/>
          </a:p>
        </p:txBody>
      </p:sp>
      <p:sp>
        <p:nvSpPr>
          <p:cNvPr id="18" name="Shape 16"/>
          <p:cNvSpPr/>
          <p:nvPr/>
        </p:nvSpPr>
        <p:spPr>
          <a:xfrm>
            <a:off x="4663440" y="3246120"/>
            <a:ext cx="4023360" cy="1188720"/>
          </a:xfrm>
          <a:prstGeom prst="rect">
            <a:avLst/>
          </a:prstGeom>
          <a:solidFill>
            <a:srgbClr val="111D33"/>
          </a:solidFill>
          <a:ln w="12700">
            <a:solidFill>
              <a:srgbClr val="C9A84C"/>
            </a:solidFill>
            <a:prstDash val="solid"/>
          </a:ln>
        </p:spPr>
      </p:sp>
      <p:sp>
        <p:nvSpPr>
          <p:cNvPr id="19" name="Text 17"/>
          <p:cNvSpPr/>
          <p:nvPr/>
        </p:nvSpPr>
        <p:spPr>
          <a:xfrm>
            <a:off x="4800600" y="3337560"/>
            <a:ext cx="457200" cy="274320"/>
          </a:xfrm>
          <a:prstGeom prst="rect">
            <a:avLst/>
          </a:prstGeom>
          <a:noFill/>
          <a:ln/>
        </p:spPr>
        <p:txBody>
          <a:bodyPr wrap="square" rtlCol="0" anchor="ctr"/>
          <a:lstStyle/>
          <a:p>
            <a:pPr indent="0" marL="0">
              <a:buNone/>
            </a:pPr>
            <a:r>
              <a:rPr lang="en-US" sz="1000" b="1" dirty="0">
                <a:solidFill>
                  <a:srgbClr val="C9A84C"/>
                </a:solidFill>
                <a:latin typeface="Palatino Linotype" pitchFamily="34" charset="0"/>
                <a:ea typeface="Palatino Linotype" pitchFamily="34" charset="-122"/>
                <a:cs typeface="Palatino Linotype" pitchFamily="34" charset="-120"/>
              </a:rPr>
              <a:t>04</a:t>
            </a:r>
            <a:endParaRPr lang="en-US" sz="1000" dirty="0"/>
          </a:p>
        </p:txBody>
      </p:sp>
      <p:sp>
        <p:nvSpPr>
          <p:cNvPr id="20" name="Text 18"/>
          <p:cNvSpPr/>
          <p:nvPr/>
        </p:nvSpPr>
        <p:spPr>
          <a:xfrm>
            <a:off x="4800600" y="3566160"/>
            <a:ext cx="3749040" cy="256032"/>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GAAFA is the structural response</a:t>
            </a:r>
            <a:endParaRPr lang="en-US" sz="1100" dirty="0"/>
          </a:p>
        </p:txBody>
      </p:sp>
      <p:sp>
        <p:nvSpPr>
          <p:cNvPr id="21" name="Text 19"/>
          <p:cNvSpPr/>
          <p:nvPr/>
        </p:nvSpPr>
        <p:spPr>
          <a:xfrm>
            <a:off x="4800600" y="3822192"/>
            <a:ext cx="3749040" cy="530352"/>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Algorithmic impact assessments, explainability duties, and inference prohibitions are not additional compliance layers. They are the extension of the fiduciary obligation to the AI layer.</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SUMMARY</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What We Know: The Problem Is Structural</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417320"/>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594360" y="1664208"/>
            <a:ext cx="256032" cy="256032"/>
          </a:xfrm>
          <a:prstGeom prst="ellipse">
            <a:avLst/>
          </a:prstGeom>
          <a:solidFill>
            <a:srgbClr val="C9A84C"/>
          </a:solidFill>
          <a:ln w="12700">
            <a:solidFill>
              <a:srgbClr val="C9A84C"/>
            </a:solidFill>
            <a:prstDash val="solid"/>
          </a:ln>
        </p:spPr>
      </p:sp>
      <p:sp>
        <p:nvSpPr>
          <p:cNvPr id="7" name="Text 5"/>
          <p:cNvSpPr/>
          <p:nvPr/>
        </p:nvSpPr>
        <p:spPr>
          <a:xfrm>
            <a:off x="1005840" y="1527048"/>
            <a:ext cx="7498080" cy="530352"/>
          </a:xfrm>
          <a:prstGeom prst="rect">
            <a:avLst/>
          </a:prstGeom>
          <a:noFill/>
          <a:ln/>
        </p:spPr>
        <p:txBody>
          <a:bodyPr wrap="square" rtlCol="0" anchor="ctr"/>
          <a:lstStyle/>
          <a:p>
            <a:pPr indent="0" marL="0">
              <a:buNone/>
            </a:pPr>
            <a:r>
              <a:rPr lang="en-US" sz="1200" dirty="0">
                <a:solidFill>
                  <a:srgbClr val="1B2A4A"/>
                </a:solidFill>
                <a:latin typeface="Georgia" pitchFamily="34" charset="0"/>
                <a:ea typeface="Georgia" pitchFamily="34" charset="-122"/>
                <a:cs typeface="Georgia" pitchFamily="34" charset="-120"/>
              </a:rPr>
              <a:t>The inference problem is real. Credential architecture that prevents collection does not prevent reconstruction.</a:t>
            </a:r>
            <a:endParaRPr lang="en-US" sz="1200" dirty="0"/>
          </a:p>
        </p:txBody>
      </p:sp>
      <p:sp>
        <p:nvSpPr>
          <p:cNvPr id="8" name="Shape 6"/>
          <p:cNvSpPr/>
          <p:nvPr/>
        </p:nvSpPr>
        <p:spPr>
          <a:xfrm>
            <a:off x="457200" y="2286000"/>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9" name="Shape 7"/>
          <p:cNvSpPr/>
          <p:nvPr/>
        </p:nvSpPr>
        <p:spPr>
          <a:xfrm>
            <a:off x="594360" y="2532888"/>
            <a:ext cx="256032" cy="256032"/>
          </a:xfrm>
          <a:prstGeom prst="ellipse">
            <a:avLst/>
          </a:prstGeom>
          <a:solidFill>
            <a:srgbClr val="C9A84C"/>
          </a:solidFill>
          <a:ln w="12700">
            <a:solidFill>
              <a:srgbClr val="C9A84C"/>
            </a:solidFill>
            <a:prstDash val="solid"/>
          </a:ln>
        </p:spPr>
      </p:sp>
      <p:sp>
        <p:nvSpPr>
          <p:cNvPr id="10" name="Text 8"/>
          <p:cNvSpPr/>
          <p:nvPr/>
        </p:nvSpPr>
        <p:spPr>
          <a:xfrm>
            <a:off x="1005840" y="2395728"/>
            <a:ext cx="7498080" cy="530352"/>
          </a:xfrm>
          <a:prstGeom prst="rect">
            <a:avLst/>
          </a:prstGeom>
          <a:noFill/>
          <a:ln/>
        </p:spPr>
        <p:txBody>
          <a:bodyPr wrap="square" rtlCol="0" anchor="ctr"/>
          <a:lstStyle/>
          <a:p>
            <a:pPr indent="0" marL="0">
              <a:buNone/>
            </a:pPr>
            <a:r>
              <a:rPr lang="en-US" sz="1200" dirty="0">
                <a:solidFill>
                  <a:srgbClr val="1B2A4A"/>
                </a:solidFill>
                <a:latin typeface="Georgia" pitchFamily="34" charset="0"/>
                <a:ea typeface="Georgia" pitchFamily="34" charset="-122"/>
                <a:cs typeface="Georgia" pitchFamily="34" charset="-120"/>
              </a:rPr>
              <a:t>The legal ground is shifting. Carpenter began the retreat from the Third Party Doctrine. Four Justices want to go further.</a:t>
            </a:r>
            <a:endParaRPr lang="en-US" sz="1200" dirty="0"/>
          </a:p>
        </p:txBody>
      </p:sp>
      <p:sp>
        <p:nvSpPr>
          <p:cNvPr id="11" name="Shape 9"/>
          <p:cNvSpPr/>
          <p:nvPr/>
        </p:nvSpPr>
        <p:spPr>
          <a:xfrm>
            <a:off x="457200" y="3154680"/>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Shape 10"/>
          <p:cNvSpPr/>
          <p:nvPr/>
        </p:nvSpPr>
        <p:spPr>
          <a:xfrm>
            <a:off x="594360" y="3401568"/>
            <a:ext cx="256032" cy="256032"/>
          </a:xfrm>
          <a:prstGeom prst="ellipse">
            <a:avLst/>
          </a:prstGeom>
          <a:solidFill>
            <a:srgbClr val="C9A84C"/>
          </a:solidFill>
          <a:ln w="12700">
            <a:solidFill>
              <a:srgbClr val="C9A84C"/>
            </a:solidFill>
            <a:prstDash val="solid"/>
          </a:ln>
        </p:spPr>
      </p:sp>
      <p:sp>
        <p:nvSpPr>
          <p:cNvPr id="13" name="Text 11"/>
          <p:cNvSpPr/>
          <p:nvPr/>
        </p:nvSpPr>
        <p:spPr>
          <a:xfrm>
            <a:off x="1005840" y="3264408"/>
            <a:ext cx="7498080" cy="530352"/>
          </a:xfrm>
          <a:prstGeom prst="rect">
            <a:avLst/>
          </a:prstGeom>
          <a:noFill/>
          <a:ln/>
        </p:spPr>
        <p:txBody>
          <a:bodyPr wrap="square" rtlCol="0" anchor="ctr"/>
          <a:lstStyle/>
          <a:p>
            <a:pPr indent="0" marL="0">
              <a:buNone/>
            </a:pPr>
            <a:r>
              <a:rPr lang="en-US" sz="1200" dirty="0">
                <a:solidFill>
                  <a:srgbClr val="1B2A4A"/>
                </a:solidFill>
                <a:latin typeface="Georgia" pitchFamily="34" charset="0"/>
                <a:ea typeface="Georgia" pitchFamily="34" charset="-122"/>
                <a:cs typeface="Georgia" pitchFamily="34" charset="-120"/>
              </a:rPr>
              <a:t>The fiduciary breach is constitutional, not merely technical. AI reconstruction of what government chose not to collect violates the trust relationship.</a:t>
            </a:r>
            <a:endParaRPr lang="en-US" sz="1200" dirty="0"/>
          </a:p>
        </p:txBody>
      </p:sp>
      <p:sp>
        <p:nvSpPr>
          <p:cNvPr id="14" name="Shape 12"/>
          <p:cNvSpPr/>
          <p:nvPr/>
        </p:nvSpPr>
        <p:spPr>
          <a:xfrm>
            <a:off x="457200" y="4023360"/>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594360" y="4270248"/>
            <a:ext cx="256032" cy="256032"/>
          </a:xfrm>
          <a:prstGeom prst="ellipse">
            <a:avLst/>
          </a:prstGeom>
          <a:solidFill>
            <a:srgbClr val="C9A84C"/>
          </a:solidFill>
          <a:ln w="12700">
            <a:solidFill>
              <a:srgbClr val="C9A84C"/>
            </a:solidFill>
            <a:prstDash val="solid"/>
          </a:ln>
        </p:spPr>
      </p:sp>
      <p:sp>
        <p:nvSpPr>
          <p:cNvPr id="16" name="Text 14"/>
          <p:cNvSpPr/>
          <p:nvPr/>
        </p:nvSpPr>
        <p:spPr>
          <a:xfrm>
            <a:off x="1005840" y="4133088"/>
            <a:ext cx="7498080" cy="530352"/>
          </a:xfrm>
          <a:prstGeom prst="rect">
            <a:avLst/>
          </a:prstGeom>
          <a:noFill/>
          <a:ln/>
        </p:spPr>
        <p:txBody>
          <a:bodyPr wrap="square" rtlCol="0" anchor="ctr"/>
          <a:lstStyle/>
          <a:p>
            <a:pPr indent="0" marL="0">
              <a:buNone/>
            </a:pPr>
            <a:r>
              <a:rPr lang="en-US" sz="1200" dirty="0">
                <a:solidFill>
                  <a:srgbClr val="1B2A4A"/>
                </a:solidFill>
                <a:latin typeface="Georgia" pitchFamily="34" charset="0"/>
                <a:ea typeface="Georgia" pitchFamily="34" charset="-122"/>
                <a:cs typeface="Georgia" pitchFamily="34" charset="-120"/>
              </a:rPr>
              <a:t>GAAFA is the statutory answer. What follows is what GAAFA requires and what compliant architecture looks like.</a:t>
            </a:r>
            <a:endParaRPr lang="en-US" sz="1200" dirty="0"/>
          </a:p>
        </p:txBody>
      </p:sp>
      <p:sp>
        <p:nvSpPr>
          <p:cNvPr id="17" name="Text 15"/>
          <p:cNvSpPr/>
          <p:nvPr/>
        </p:nvSpPr>
        <p:spPr>
          <a:xfrm>
            <a:off x="457200" y="4754880"/>
            <a:ext cx="8229600" cy="228600"/>
          </a:xfrm>
          <a:prstGeom prst="rect">
            <a:avLst/>
          </a:prstGeom>
          <a:noFill/>
          <a:ln/>
        </p:spPr>
        <p:txBody>
          <a:bodyPr wrap="square" rtlCol="0" anchor="ctr"/>
          <a:lstStyle/>
          <a:p>
            <a:pPr algn="ctr" indent="0" marL="0">
              <a:buNone/>
            </a:pPr>
            <a:r>
              <a:rPr lang="en-US" sz="1000" i="1" dirty="0">
                <a:solidFill>
                  <a:srgbClr val="C9A84C"/>
                </a:solidFill>
                <a:latin typeface="Georgia" pitchFamily="34" charset="0"/>
                <a:ea typeface="Georgia" pitchFamily="34" charset="-122"/>
                <a:cs typeface="Georgia" pitchFamily="34" charset="-120"/>
              </a:rPr>
              <a:t>Movement II: What GAAFA requires, and how compliant architecture gets there.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GAAFA COMPLIANCE ARCHITECTURE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GAAFA's Four Obligations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61872"/>
            <a:ext cx="8229600" cy="256032"/>
          </a:xfrm>
          <a:prstGeom prst="rect">
            <a:avLst/>
          </a:prstGeom>
          <a:noFill/>
          <a:ln/>
        </p:spPr>
        <p:txBody>
          <a:bodyPr wrap="square" rtlCol="0" anchor="ctr"/>
          <a:lstStyle/>
          <a:p>
            <a:pPr indent="0" marL="0">
              <a:buNone/>
            </a:pPr>
            <a:r>
              <a:rPr lang="en-US" sz="1100" i="1" dirty="0">
                <a:solidFill>
                  <a:srgbClr val="6B7280"/>
                </a:solidFill>
                <a:latin typeface="Georgia" pitchFamily="34" charset="0"/>
                <a:ea typeface="Georgia" pitchFamily="34" charset="-122"/>
                <a:cs typeface="Georgia" pitchFamily="34" charset="-120"/>
              </a:rPr>
              <a:t>Translated into architectural requirements, not legal abstractions:</a:t>
            </a:r>
            <a:endParaRPr lang="en-US" sz="1100" dirty="0"/>
          </a:p>
        </p:txBody>
      </p:sp>
      <p:sp>
        <p:nvSpPr>
          <p:cNvPr id="6" name="Shape 4"/>
          <p:cNvSpPr/>
          <p:nvPr/>
        </p:nvSpPr>
        <p:spPr>
          <a:xfrm>
            <a:off x="457200" y="1600200"/>
            <a:ext cx="4023360" cy="1325880"/>
          </a:xfrm>
          <a:prstGeom prst="rect">
            <a:avLst/>
          </a:prstGeom>
          <a:solidFill>
            <a:srgbClr val="FFFFFF"/>
          </a:solidFill>
          <a:ln w="12700">
            <a:solidFill>
              <a:srgbClr val="E5E7EB"/>
            </a:solidFill>
            <a:prstDash val="solid"/>
          </a:ln>
          <a:effectLst>
            <a:outerShdw sx="100000" sy="100000" kx="0" ky="0" algn="bl" rotWithShape="0" blurRad="38100" dist="12700" dir="8100000">
              <a:srgbClr val="000000">
                <a:alpha val="8000"/>
              </a:srgbClr>
            </a:outerShdw>
          </a:effectLst>
        </p:spPr>
      </p:sp>
      <p:sp>
        <p:nvSpPr>
          <p:cNvPr id="7" name="Shape 5"/>
          <p:cNvSpPr/>
          <p:nvPr/>
        </p:nvSpPr>
        <p:spPr>
          <a:xfrm>
            <a:off x="457200" y="1600200"/>
            <a:ext cx="91440" cy="1325880"/>
          </a:xfrm>
          <a:prstGeom prst="rect">
            <a:avLst/>
          </a:prstGeom>
          <a:solidFill>
            <a:srgbClr val="1B2A4A"/>
          </a:solidFill>
          <a:ln w="12700">
            <a:solidFill>
              <a:srgbClr val="1B2A4A"/>
            </a:solidFill>
            <a:prstDash val="solid"/>
          </a:ln>
        </p:spPr>
      </p:sp>
      <p:sp>
        <p:nvSpPr>
          <p:cNvPr id="8" name="Text 6"/>
          <p:cNvSpPr/>
          <p:nvPr/>
        </p:nvSpPr>
        <p:spPr>
          <a:xfrm>
            <a:off x="658368" y="1691640"/>
            <a:ext cx="365760" cy="292608"/>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1</a:t>
            </a:r>
            <a:endParaRPr lang="en-US" sz="1800" dirty="0"/>
          </a:p>
        </p:txBody>
      </p:sp>
      <p:sp>
        <p:nvSpPr>
          <p:cNvPr id="9" name="Text 7"/>
          <p:cNvSpPr/>
          <p:nvPr/>
        </p:nvSpPr>
        <p:spPr>
          <a:xfrm>
            <a:off x="658368" y="199339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Algorithmic Impact Assessments</a:t>
            </a:r>
            <a:endParaRPr lang="en-US" sz="1100" dirty="0"/>
          </a:p>
        </p:txBody>
      </p:sp>
      <p:sp>
        <p:nvSpPr>
          <p:cNvPr id="10" name="Text 8"/>
          <p:cNvSpPr/>
          <p:nvPr/>
        </p:nvSpPr>
        <p:spPr>
          <a:xfrm>
            <a:off x="658368" y="2286000"/>
            <a:ext cx="3749040" cy="56692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Before deployment and at defined intervals: document what the system infers, from what inputs, with what error rates, and with what disparate impacts across population groups.</a:t>
            </a:r>
            <a:endParaRPr lang="en-US" sz="950" dirty="0"/>
          </a:p>
        </p:txBody>
      </p:sp>
      <p:sp>
        <p:nvSpPr>
          <p:cNvPr id="11" name="Shape 9"/>
          <p:cNvSpPr/>
          <p:nvPr/>
        </p:nvSpPr>
        <p:spPr>
          <a:xfrm>
            <a:off x="4663440" y="1600200"/>
            <a:ext cx="4023360" cy="1325880"/>
          </a:xfrm>
          <a:prstGeom prst="rect">
            <a:avLst/>
          </a:prstGeom>
          <a:solidFill>
            <a:srgbClr val="FFFFFF"/>
          </a:solidFill>
          <a:ln w="12700">
            <a:solidFill>
              <a:srgbClr val="E5E7EB"/>
            </a:solidFill>
            <a:prstDash val="solid"/>
          </a:ln>
          <a:effectLst>
            <a:outerShdw sx="100000" sy="100000" kx="0" ky="0" algn="bl" rotWithShape="0" blurRad="38100" dist="12700" dir="8100000">
              <a:srgbClr val="000000">
                <a:alpha val="8000"/>
              </a:srgbClr>
            </a:outerShdw>
          </a:effectLst>
        </p:spPr>
      </p:sp>
      <p:sp>
        <p:nvSpPr>
          <p:cNvPr id="12" name="Shape 10"/>
          <p:cNvSpPr/>
          <p:nvPr/>
        </p:nvSpPr>
        <p:spPr>
          <a:xfrm>
            <a:off x="4663440" y="1600200"/>
            <a:ext cx="91440" cy="1325880"/>
          </a:xfrm>
          <a:prstGeom prst="rect">
            <a:avLst/>
          </a:prstGeom>
          <a:solidFill>
            <a:srgbClr val="1B2A4A"/>
          </a:solidFill>
          <a:ln w="12700">
            <a:solidFill>
              <a:srgbClr val="1B2A4A"/>
            </a:solidFill>
            <a:prstDash val="solid"/>
          </a:ln>
        </p:spPr>
      </p:sp>
      <p:sp>
        <p:nvSpPr>
          <p:cNvPr id="13" name="Text 11"/>
          <p:cNvSpPr/>
          <p:nvPr/>
        </p:nvSpPr>
        <p:spPr>
          <a:xfrm>
            <a:off x="4864608" y="1691640"/>
            <a:ext cx="365760" cy="292608"/>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2</a:t>
            </a:r>
            <a:endParaRPr lang="en-US" sz="1800" dirty="0"/>
          </a:p>
        </p:txBody>
      </p:sp>
      <p:sp>
        <p:nvSpPr>
          <p:cNvPr id="14" name="Text 12"/>
          <p:cNvSpPr/>
          <p:nvPr/>
        </p:nvSpPr>
        <p:spPr>
          <a:xfrm>
            <a:off x="4864608" y="199339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Public Registries</a:t>
            </a:r>
            <a:endParaRPr lang="en-US" sz="1100" dirty="0"/>
          </a:p>
        </p:txBody>
      </p:sp>
      <p:sp>
        <p:nvSpPr>
          <p:cNvPr id="15" name="Text 13"/>
          <p:cNvSpPr/>
          <p:nvPr/>
        </p:nvSpPr>
        <p:spPr>
          <a:xfrm>
            <a:off x="4864608" y="2286000"/>
            <a:ext cx="3749040" cy="56692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Every AI system used in a government decision-affecting-citizens function must be registered, with its purpose, data inputs, and assessment results publicly accessible.</a:t>
            </a:r>
            <a:endParaRPr lang="en-US" sz="950" dirty="0"/>
          </a:p>
        </p:txBody>
      </p:sp>
      <p:sp>
        <p:nvSpPr>
          <p:cNvPr id="16" name="Shape 14"/>
          <p:cNvSpPr/>
          <p:nvPr/>
        </p:nvSpPr>
        <p:spPr>
          <a:xfrm>
            <a:off x="457200" y="3063240"/>
            <a:ext cx="4023360" cy="1325880"/>
          </a:xfrm>
          <a:prstGeom prst="rect">
            <a:avLst/>
          </a:prstGeom>
          <a:solidFill>
            <a:srgbClr val="FFFFFF"/>
          </a:solidFill>
          <a:ln w="12700">
            <a:solidFill>
              <a:srgbClr val="E5E7EB"/>
            </a:solidFill>
            <a:prstDash val="solid"/>
          </a:ln>
          <a:effectLst>
            <a:outerShdw sx="100000" sy="100000" kx="0" ky="0" algn="bl" rotWithShape="0" blurRad="38100" dist="12700" dir="8100000">
              <a:srgbClr val="000000">
                <a:alpha val="8000"/>
              </a:srgbClr>
            </a:outerShdw>
          </a:effectLst>
        </p:spPr>
      </p:sp>
      <p:sp>
        <p:nvSpPr>
          <p:cNvPr id="17" name="Shape 15"/>
          <p:cNvSpPr/>
          <p:nvPr/>
        </p:nvSpPr>
        <p:spPr>
          <a:xfrm>
            <a:off x="457200" y="3063240"/>
            <a:ext cx="91440" cy="1325880"/>
          </a:xfrm>
          <a:prstGeom prst="rect">
            <a:avLst/>
          </a:prstGeom>
          <a:solidFill>
            <a:srgbClr val="1B2A4A"/>
          </a:solidFill>
          <a:ln w="12700">
            <a:solidFill>
              <a:srgbClr val="1B2A4A"/>
            </a:solidFill>
            <a:prstDash val="solid"/>
          </a:ln>
        </p:spPr>
      </p:sp>
      <p:sp>
        <p:nvSpPr>
          <p:cNvPr id="18" name="Text 16"/>
          <p:cNvSpPr/>
          <p:nvPr/>
        </p:nvSpPr>
        <p:spPr>
          <a:xfrm>
            <a:off x="658368" y="3154680"/>
            <a:ext cx="365760" cy="292608"/>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3</a:t>
            </a:r>
            <a:endParaRPr lang="en-US" sz="1800" dirty="0"/>
          </a:p>
        </p:txBody>
      </p:sp>
      <p:sp>
        <p:nvSpPr>
          <p:cNvPr id="19" name="Text 17"/>
          <p:cNvSpPr/>
          <p:nvPr/>
        </p:nvSpPr>
        <p:spPr>
          <a:xfrm>
            <a:off x="658368" y="345643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Explainability Duties</a:t>
            </a:r>
            <a:endParaRPr lang="en-US" sz="1100" dirty="0"/>
          </a:p>
        </p:txBody>
      </p:sp>
      <p:sp>
        <p:nvSpPr>
          <p:cNvPr id="20" name="Text 18"/>
          <p:cNvSpPr/>
          <p:nvPr/>
        </p:nvSpPr>
        <p:spPr>
          <a:xfrm>
            <a:off x="658368" y="3749040"/>
            <a:ext cx="3749040" cy="56692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Any AI-assisted decision that affects a citizen's rights or benefits must be explainable to that citizen in terms they can understand and contest.</a:t>
            </a:r>
            <a:endParaRPr lang="en-US" sz="950" dirty="0"/>
          </a:p>
        </p:txBody>
      </p:sp>
      <p:sp>
        <p:nvSpPr>
          <p:cNvPr id="21" name="Shape 19"/>
          <p:cNvSpPr/>
          <p:nvPr/>
        </p:nvSpPr>
        <p:spPr>
          <a:xfrm>
            <a:off x="4663440" y="3063240"/>
            <a:ext cx="4023360" cy="1325880"/>
          </a:xfrm>
          <a:prstGeom prst="rect">
            <a:avLst/>
          </a:prstGeom>
          <a:solidFill>
            <a:srgbClr val="FFFFFF"/>
          </a:solidFill>
          <a:ln w="12700">
            <a:solidFill>
              <a:srgbClr val="E5E7EB"/>
            </a:solidFill>
            <a:prstDash val="solid"/>
          </a:ln>
          <a:effectLst>
            <a:outerShdw sx="100000" sy="100000" kx="0" ky="0" algn="bl" rotWithShape="0" blurRad="38100" dist="12700" dir="8100000">
              <a:srgbClr val="000000">
                <a:alpha val="8000"/>
              </a:srgbClr>
            </a:outerShdw>
          </a:effectLst>
        </p:spPr>
      </p:sp>
      <p:sp>
        <p:nvSpPr>
          <p:cNvPr id="22" name="Shape 20"/>
          <p:cNvSpPr/>
          <p:nvPr/>
        </p:nvSpPr>
        <p:spPr>
          <a:xfrm>
            <a:off x="4663440" y="3063240"/>
            <a:ext cx="91440" cy="1325880"/>
          </a:xfrm>
          <a:prstGeom prst="rect">
            <a:avLst/>
          </a:prstGeom>
          <a:solidFill>
            <a:srgbClr val="1B2A4A"/>
          </a:solidFill>
          <a:ln w="12700">
            <a:solidFill>
              <a:srgbClr val="1B2A4A"/>
            </a:solidFill>
            <a:prstDash val="solid"/>
          </a:ln>
        </p:spPr>
      </p:sp>
      <p:sp>
        <p:nvSpPr>
          <p:cNvPr id="23" name="Text 21"/>
          <p:cNvSpPr/>
          <p:nvPr/>
        </p:nvSpPr>
        <p:spPr>
          <a:xfrm>
            <a:off x="4864608" y="3154680"/>
            <a:ext cx="365760" cy="292608"/>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4</a:t>
            </a:r>
            <a:endParaRPr lang="en-US" sz="1800" dirty="0"/>
          </a:p>
        </p:txBody>
      </p:sp>
      <p:sp>
        <p:nvSpPr>
          <p:cNvPr id="24" name="Text 22"/>
          <p:cNvSpPr/>
          <p:nvPr/>
        </p:nvSpPr>
        <p:spPr>
          <a:xfrm>
            <a:off x="4864608" y="3456432"/>
            <a:ext cx="374904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Inference-Based Profiling Prohibition</a:t>
            </a:r>
            <a:endParaRPr lang="en-US" sz="1100" dirty="0"/>
          </a:p>
        </p:txBody>
      </p:sp>
      <p:sp>
        <p:nvSpPr>
          <p:cNvPr id="25" name="Text 23"/>
          <p:cNvSpPr/>
          <p:nvPr/>
        </p:nvSpPr>
        <p:spPr>
          <a:xfrm>
            <a:off x="4864608" y="3749040"/>
            <a:ext cx="3749040" cy="566928"/>
          </a:xfrm>
          <a:prstGeom prst="rect">
            <a:avLst/>
          </a:prstGeom>
          <a:noFill/>
          <a:ln/>
        </p:spPr>
        <p:txBody>
          <a:bodyPr wrap="square" rtlCol="0" anchor="ctr"/>
          <a:lstStyle/>
          <a:p>
            <a:pPr indent="0" marL="0">
              <a:buNone/>
            </a:pPr>
            <a:r>
              <a:rPr lang="en-US" sz="950" dirty="0">
                <a:solidFill>
                  <a:srgbClr val="6B7280"/>
                </a:solidFill>
                <a:latin typeface="Georgia" pitchFamily="34" charset="0"/>
                <a:ea typeface="Georgia" pitchFamily="34" charset="-122"/>
                <a:cs typeface="Georgia" pitchFamily="34" charset="-120"/>
              </a:rPr>
              <a:t>Government may not use AI to reconstruct data categories that applicable law prohibits collecting, without explicit statutory authorization and individual notice.</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Fiduciary Commons: Session 3</dc:title>
  <dc:subject>PptxGenJS Presentation</dc:subject>
  <dc:creator>Mike Leahy</dc:creator>
  <cp:lastModifiedBy>Mike Leahy</cp:lastModifiedBy>
  <cp:revision>1</cp:revision>
  <dcterms:created xsi:type="dcterms:W3CDTF">2026-04-25T21:15:46Z</dcterms:created>
  <dcterms:modified xsi:type="dcterms:W3CDTF">2026-04-25T21:15:46Z</dcterms:modified>
</cp:coreProperties>
</file>