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9A84C"/>
          </a:solidFill>
          <a:ln w="12700">
            <a:solidFill>
              <a:srgbClr val="C9A84C"/>
            </a:solidFill>
            <a:prstDash val="solid"/>
          </a:ln>
        </p:spPr>
      </p:sp>
      <p:sp>
        <p:nvSpPr>
          <p:cNvPr id="3" name="Text 1"/>
          <p:cNvSpPr/>
          <p:nvPr/>
        </p:nvSpPr>
        <p:spPr>
          <a:xfrm>
            <a:off x="502920" y="640080"/>
            <a:ext cx="8138160" cy="457200"/>
          </a:xfrm>
          <a:prstGeom prst="rect">
            <a:avLst/>
          </a:prstGeom>
          <a:noFill/>
          <a:ln/>
        </p:spPr>
        <p:txBody>
          <a:bodyPr wrap="square" rtlCol="0" anchor="ctr"/>
          <a:lstStyle/>
          <a:p>
            <a:pPr indent="0" marL="0">
              <a:buNone/>
            </a:pPr>
            <a:r>
              <a:rPr lang="en-US" sz="1300" b="1" spc="400" kern="0" dirty="0">
                <a:solidFill>
                  <a:srgbClr val="C9A84C"/>
                </a:solidFill>
                <a:latin typeface="Palatino Linotype" pitchFamily="34" charset="0"/>
                <a:ea typeface="Palatino Linotype" pitchFamily="34" charset="-122"/>
                <a:cs typeface="Palatino Linotype" pitchFamily="34" charset="-120"/>
              </a:rPr>
              <a:t>THE FIDUCIARY COMMONS</a:t>
            </a:r>
            <a:endParaRPr lang="en-US" sz="1300" dirty="0"/>
          </a:p>
        </p:txBody>
      </p:sp>
      <p:sp>
        <p:nvSpPr>
          <p:cNvPr id="4" name="Text 2"/>
          <p:cNvSpPr/>
          <p:nvPr/>
        </p:nvSpPr>
        <p:spPr>
          <a:xfrm>
            <a:off x="502920" y="1115568"/>
            <a:ext cx="3657600" cy="274320"/>
          </a:xfrm>
          <a:prstGeom prst="rect">
            <a:avLst/>
          </a:prstGeom>
          <a:noFill/>
          <a:ln/>
        </p:spPr>
        <p:txBody>
          <a:bodyPr wrap="square" rtlCol="0" anchor="ctr"/>
          <a:lstStyle/>
          <a:p>
            <a:pPr indent="0" marL="0">
              <a:buNone/>
            </a:pPr>
            <a:r>
              <a:rPr lang="en-US" sz="1000" i="1" dirty="0">
                <a:solidFill>
                  <a:srgbClr val="E8D08A"/>
                </a:solidFill>
                <a:latin typeface="Georgia" pitchFamily="34" charset="0"/>
                <a:ea typeface="Georgia" pitchFamily="34" charset="-122"/>
                <a:cs typeface="Georgia" pitchFamily="34" charset="-120"/>
              </a:rPr>
              <a:t>Session 2 of 3</a:t>
            </a:r>
            <a:endParaRPr lang="en-US" sz="1000" dirty="0"/>
          </a:p>
        </p:txBody>
      </p:sp>
      <p:sp>
        <p:nvSpPr>
          <p:cNvPr id="5" name="Text 3"/>
          <p:cNvSpPr/>
          <p:nvPr/>
        </p:nvSpPr>
        <p:spPr>
          <a:xfrm>
            <a:off x="502920" y="1600200"/>
            <a:ext cx="8229600" cy="566928"/>
          </a:xfrm>
          <a:prstGeom prst="rect">
            <a:avLst/>
          </a:prstGeom>
          <a:noFill/>
          <a:ln/>
        </p:spPr>
        <p:txBody>
          <a:bodyPr wrap="square" rtlCol="0" anchor="ctr"/>
          <a:lstStyle/>
          <a:p>
            <a:pPr indent="0" marL="0">
              <a:buNone/>
            </a:pPr>
            <a:r>
              <a:rPr lang="en-US" sz="3400" b="1" dirty="0">
                <a:solidFill>
                  <a:srgbClr val="FFFFFF"/>
                </a:solidFill>
                <a:latin typeface="Palatino Linotype" pitchFamily="34" charset="0"/>
                <a:ea typeface="Palatino Linotype" pitchFamily="34" charset="-122"/>
                <a:cs typeface="Palatino Linotype" pitchFamily="34" charset="-120"/>
              </a:rPr>
              <a:t>Why Incomplete Legislation</a:t>
            </a:r>
            <a:endParaRPr lang="en-US" sz="3400" dirty="0"/>
          </a:p>
        </p:txBody>
      </p:sp>
      <p:sp>
        <p:nvSpPr>
          <p:cNvPr id="6" name="Text 4"/>
          <p:cNvSpPr/>
          <p:nvPr/>
        </p:nvSpPr>
        <p:spPr>
          <a:xfrm>
            <a:off x="502920" y="2148840"/>
            <a:ext cx="8229600" cy="566928"/>
          </a:xfrm>
          <a:prstGeom prst="rect">
            <a:avLst/>
          </a:prstGeom>
          <a:noFill/>
          <a:ln/>
        </p:spPr>
        <p:txBody>
          <a:bodyPr wrap="square" rtlCol="0" anchor="ctr"/>
          <a:lstStyle/>
          <a:p>
            <a:pPr indent="0" marL="0">
              <a:buNone/>
            </a:pPr>
            <a:r>
              <a:rPr lang="en-US" sz="3400" b="1" dirty="0">
                <a:solidFill>
                  <a:srgbClr val="C9A84C"/>
                </a:solidFill>
                <a:latin typeface="Palatino Linotype" pitchFamily="34" charset="0"/>
                <a:ea typeface="Palatino Linotype" pitchFamily="34" charset="-122"/>
                <a:cs typeface="Palatino Linotype" pitchFamily="34" charset="-120"/>
              </a:rPr>
              <a:t>Is a Practitioner Problem</a:t>
            </a:r>
            <a:endParaRPr lang="en-US" sz="3400" dirty="0"/>
          </a:p>
        </p:txBody>
      </p:sp>
      <p:sp>
        <p:nvSpPr>
          <p:cNvPr id="7" name="Shape 5"/>
          <p:cNvSpPr/>
          <p:nvPr/>
        </p:nvSpPr>
        <p:spPr>
          <a:xfrm>
            <a:off x="502920" y="2880360"/>
            <a:ext cx="8138160" cy="36576"/>
          </a:xfrm>
          <a:prstGeom prst="rect">
            <a:avLst/>
          </a:prstGeom>
          <a:solidFill>
            <a:srgbClr val="C9A84C"/>
          </a:solidFill>
          <a:ln w="12700">
            <a:solidFill>
              <a:srgbClr val="C9A84C"/>
            </a:solidFill>
            <a:prstDash val="solid"/>
          </a:ln>
        </p:spPr>
      </p:sp>
      <p:sp>
        <p:nvSpPr>
          <p:cNvPr id="8" name="Text 6"/>
          <p:cNvSpPr/>
          <p:nvPr/>
        </p:nvSpPr>
        <p:spPr>
          <a:xfrm>
            <a:off x="502920" y="3063240"/>
            <a:ext cx="8138160" cy="27432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Internet Identity Workshop  |  April 2026  |  fiduciarycommons.com</a:t>
            </a:r>
            <a:endParaRPr lang="en-US" sz="1000" dirty="0"/>
          </a:p>
        </p:txBody>
      </p:sp>
      <p:sp>
        <p:nvSpPr>
          <p:cNvPr id="9" name="Text 7"/>
          <p:cNvSpPr/>
          <p:nvPr/>
        </p:nvSpPr>
        <p:spPr>
          <a:xfrm>
            <a:off x="502920" y="3383280"/>
            <a:ext cx="8138160" cy="27432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Mike Leahy  |  Former Maryland Secretary of Information Technology  |  NASCIO President 2021-22</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THE COMMERCIAL STAKES</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One Framework or Fifty</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298448"/>
            <a:ext cx="8229600" cy="347472"/>
          </a:xfrm>
          <a:prstGeom prst="rect">
            <a:avLst/>
          </a:prstGeom>
          <a:noFill/>
          <a:ln/>
        </p:spPr>
        <p:txBody>
          <a:bodyPr wrap="square" rtlCol="0" anchor="ctr"/>
          <a:lstStyle/>
          <a:p>
            <a:pPr indent="0" marL="0">
              <a:buNone/>
            </a:pPr>
            <a:r>
              <a:rPr lang="en-US" sz="1200" i="1" dirty="0">
                <a:solidFill>
                  <a:srgbClr val="6B7280"/>
                </a:solidFill>
                <a:latin typeface="Georgia" pitchFamily="34" charset="0"/>
                <a:ea typeface="Georgia" pitchFamily="34" charset="-122"/>
                <a:cs typeface="Georgia" pitchFamily="34" charset="-120"/>
              </a:rPr>
              <a:t>The difference between these two scenarios is not made by a market force. It is made by legislators who are deciding right now what to enact.</a:t>
            </a:r>
            <a:endParaRPr lang="en-US" sz="1200" dirty="0"/>
          </a:p>
        </p:txBody>
      </p:sp>
      <p:sp>
        <p:nvSpPr>
          <p:cNvPr id="6" name="Shape 4"/>
          <p:cNvSpPr/>
          <p:nvPr/>
        </p:nvSpPr>
        <p:spPr>
          <a:xfrm>
            <a:off x="457200" y="1755648"/>
            <a:ext cx="4023360" cy="3044952"/>
          </a:xfrm>
          <a:prstGeom prst="rect">
            <a:avLst/>
          </a:prstGeom>
          <a:solidFill>
            <a:srgbClr val="8B1A1A"/>
          </a:solidFill>
          <a:ln w="12700">
            <a:solidFill>
              <a:srgbClr val="8B1A1A"/>
            </a:solidFill>
            <a:prstDash val="solid"/>
          </a:ln>
        </p:spPr>
      </p:sp>
      <p:sp>
        <p:nvSpPr>
          <p:cNvPr id="7" name="Text 5"/>
          <p:cNvSpPr/>
          <p:nvPr/>
        </p:nvSpPr>
        <p:spPr>
          <a:xfrm>
            <a:off x="621792" y="1847088"/>
            <a:ext cx="3657600" cy="292608"/>
          </a:xfrm>
          <a:prstGeom prst="rect">
            <a:avLst/>
          </a:prstGeom>
          <a:noFill/>
          <a:ln/>
        </p:spPr>
        <p:txBody>
          <a:bodyPr wrap="square" rtlCol="0" anchor="ctr"/>
          <a:lstStyle/>
          <a:p>
            <a:pPr indent="0" marL="0">
              <a:buNone/>
            </a:pPr>
            <a:r>
              <a:rPr lang="en-US" sz="1300" b="1" dirty="0">
                <a:solidFill>
                  <a:srgbClr val="FF8888"/>
                </a:solidFill>
                <a:latin typeface="Palatino Linotype" pitchFamily="34" charset="0"/>
                <a:ea typeface="Palatino Linotype" pitchFamily="34" charset="-122"/>
                <a:cs typeface="Palatino Linotype" pitchFamily="34" charset="-120"/>
              </a:rPr>
              <a:t>Four States, Four Frameworks</a:t>
            </a:r>
            <a:endParaRPr lang="en-US" sz="1300" dirty="0"/>
          </a:p>
        </p:txBody>
      </p:sp>
      <p:sp>
        <p:nvSpPr>
          <p:cNvPr id="8" name="Text 6"/>
          <p:cNvSpPr/>
          <p:nvPr/>
        </p:nvSpPr>
        <p:spPr>
          <a:xfrm>
            <a:off x="621792" y="2157984"/>
            <a:ext cx="3657600" cy="228600"/>
          </a:xfrm>
          <a:prstGeom prst="rect">
            <a:avLst/>
          </a:prstGeom>
          <a:noFill/>
          <a:ln/>
        </p:spPr>
        <p:txBody>
          <a:bodyPr wrap="square" rtlCol="0" anchor="ctr"/>
          <a:lstStyle/>
          <a:p>
            <a:pPr indent="0" marL="0">
              <a:buNone/>
            </a:pPr>
            <a:r>
              <a:rPr lang="en-US" sz="1000" i="1" dirty="0">
                <a:solidFill>
                  <a:srgbClr val="AAAAAA"/>
                </a:solidFill>
                <a:latin typeface="Georgia" pitchFamily="34" charset="0"/>
                <a:ea typeface="Georgia" pitchFamily="34" charset="-122"/>
                <a:cs typeface="Georgia" pitchFamily="34" charset="-120"/>
              </a:rPr>
              <a:t>Without uniform adoption</a:t>
            </a:r>
            <a:endParaRPr lang="en-US" sz="1000" dirty="0"/>
          </a:p>
        </p:txBody>
      </p:sp>
      <p:sp>
        <p:nvSpPr>
          <p:cNvPr id="9" name="Text 7"/>
          <p:cNvSpPr/>
          <p:nvPr/>
        </p:nvSpPr>
        <p:spPr>
          <a:xfrm>
            <a:off x="621792" y="2468880"/>
            <a:ext cx="3657600" cy="438912"/>
          </a:xfrm>
          <a:prstGeom prst="rect">
            <a:avLst/>
          </a:prstGeom>
          <a:noFill/>
          <a:ln/>
        </p:spPr>
        <p:txBody>
          <a:bodyPr wrap="square" rtlCol="0" anchor="ctr"/>
          <a:lstStyle/>
          <a:p>
            <a:pPr indent="0" marL="0">
              <a:buNone/>
            </a:pPr>
            <a:r>
              <a:rPr lang="en-US" sz="1050" dirty="0">
                <a:solidFill>
                  <a:srgbClr val="FFAAAA"/>
                </a:solidFill>
                <a:latin typeface="Georgia" pitchFamily="34" charset="0"/>
                <a:ea typeface="Georgia" pitchFamily="34" charset="-122"/>
                <a:cs typeface="Georgia" pitchFamily="34" charset="-120"/>
              </a:rPr>
              <a:t>x  Vendor operating in 4 states faces 4 compliance architectures</a:t>
            </a:r>
            <a:endParaRPr lang="en-US" sz="1050" dirty="0"/>
          </a:p>
        </p:txBody>
      </p:sp>
      <p:sp>
        <p:nvSpPr>
          <p:cNvPr id="10" name="Text 8"/>
          <p:cNvSpPr/>
          <p:nvPr/>
        </p:nvSpPr>
        <p:spPr>
          <a:xfrm>
            <a:off x="621792" y="2999232"/>
            <a:ext cx="3657600" cy="438912"/>
          </a:xfrm>
          <a:prstGeom prst="rect">
            <a:avLst/>
          </a:prstGeom>
          <a:noFill/>
          <a:ln/>
        </p:spPr>
        <p:txBody>
          <a:bodyPr wrap="square" rtlCol="0" anchor="ctr"/>
          <a:lstStyle/>
          <a:p>
            <a:pPr indent="0" marL="0">
              <a:buNone/>
            </a:pPr>
            <a:r>
              <a:rPr lang="en-US" sz="1050" dirty="0">
                <a:solidFill>
                  <a:srgbClr val="FFAAAA"/>
                </a:solidFill>
                <a:latin typeface="Georgia" pitchFamily="34" charset="0"/>
                <a:ea typeface="Georgia" pitchFamily="34" charset="-122"/>
                <a:cs typeface="Georgia" pitchFamily="34" charset="-120"/>
              </a:rPr>
              <a:t>x  Each framework interacts with every other</a:t>
            </a:r>
            <a:endParaRPr lang="en-US" sz="1050" dirty="0"/>
          </a:p>
        </p:txBody>
      </p:sp>
      <p:sp>
        <p:nvSpPr>
          <p:cNvPr id="11" name="Text 9"/>
          <p:cNvSpPr/>
          <p:nvPr/>
        </p:nvSpPr>
        <p:spPr>
          <a:xfrm>
            <a:off x="621792" y="3529584"/>
            <a:ext cx="3657600" cy="438912"/>
          </a:xfrm>
          <a:prstGeom prst="rect">
            <a:avLst/>
          </a:prstGeom>
          <a:noFill/>
          <a:ln/>
        </p:spPr>
        <p:txBody>
          <a:bodyPr wrap="square" rtlCol="0" anchor="ctr"/>
          <a:lstStyle/>
          <a:p>
            <a:pPr indent="0" marL="0">
              <a:buNone/>
            </a:pPr>
            <a:r>
              <a:rPr lang="en-US" sz="1050" dirty="0">
                <a:solidFill>
                  <a:srgbClr val="FFAAAA"/>
                </a:solidFill>
                <a:latin typeface="Georgia" pitchFamily="34" charset="0"/>
                <a:ea typeface="Georgia" pitchFamily="34" charset="-122"/>
                <a:cs typeface="Georgia" pitchFamily="34" charset="-120"/>
              </a:rPr>
              <a:t>x  Edge cases require expensive legal resolution in every jurisdiction</a:t>
            </a:r>
            <a:endParaRPr lang="en-US" sz="1050" dirty="0"/>
          </a:p>
        </p:txBody>
      </p:sp>
      <p:sp>
        <p:nvSpPr>
          <p:cNvPr id="12" name="Text 10"/>
          <p:cNvSpPr/>
          <p:nvPr/>
        </p:nvSpPr>
        <p:spPr>
          <a:xfrm>
            <a:off x="621792" y="4059936"/>
            <a:ext cx="3657600" cy="438912"/>
          </a:xfrm>
          <a:prstGeom prst="rect">
            <a:avLst/>
          </a:prstGeom>
          <a:noFill/>
          <a:ln/>
        </p:spPr>
        <p:txBody>
          <a:bodyPr wrap="square" rtlCol="0" anchor="ctr"/>
          <a:lstStyle/>
          <a:p>
            <a:pPr indent="0" marL="0">
              <a:buNone/>
            </a:pPr>
            <a:r>
              <a:rPr lang="en-US" sz="1050" dirty="0">
                <a:solidFill>
                  <a:srgbClr val="FFAAAA"/>
                </a:solidFill>
                <a:latin typeface="Georgia" pitchFamily="34" charset="0"/>
                <a:ea typeface="Georgia" pitchFamily="34" charset="-122"/>
                <a:cs typeface="Georgia" pitchFamily="34" charset="-120"/>
              </a:rPr>
              <a:t>x  Compliance complexity scales faster than revenue</a:t>
            </a:r>
            <a:endParaRPr lang="en-US" sz="1050" dirty="0"/>
          </a:p>
        </p:txBody>
      </p:sp>
      <p:sp>
        <p:nvSpPr>
          <p:cNvPr id="13" name="Shape 11"/>
          <p:cNvSpPr/>
          <p:nvPr/>
        </p:nvSpPr>
        <p:spPr>
          <a:xfrm>
            <a:off x="4663440" y="1755648"/>
            <a:ext cx="4023360" cy="3044952"/>
          </a:xfrm>
          <a:prstGeom prst="rect">
            <a:avLst/>
          </a:prstGeom>
          <a:solidFill>
            <a:srgbClr val="1B2A4A"/>
          </a:solidFill>
          <a:ln w="12700">
            <a:solidFill>
              <a:srgbClr val="1B2A4A"/>
            </a:solidFill>
            <a:prstDash val="solid"/>
          </a:ln>
        </p:spPr>
      </p:sp>
      <p:sp>
        <p:nvSpPr>
          <p:cNvPr id="14" name="Text 12"/>
          <p:cNvSpPr/>
          <p:nvPr/>
        </p:nvSpPr>
        <p:spPr>
          <a:xfrm>
            <a:off x="4828032" y="1847088"/>
            <a:ext cx="3657600" cy="292608"/>
          </a:xfrm>
          <a:prstGeom prst="rect">
            <a:avLst/>
          </a:prstGeom>
          <a:noFill/>
          <a:ln/>
        </p:spPr>
        <p:txBody>
          <a:bodyPr wrap="square" rtlCol="0" anchor="ctr"/>
          <a:lstStyle/>
          <a:p>
            <a:pPr indent="0" marL="0">
              <a:buNone/>
            </a:pPr>
            <a:r>
              <a:rPr lang="en-US" sz="1300" b="1" dirty="0">
                <a:solidFill>
                  <a:srgbClr val="C9A84C"/>
                </a:solidFill>
                <a:latin typeface="Palatino Linotype" pitchFamily="34" charset="0"/>
                <a:ea typeface="Palatino Linotype" pitchFamily="34" charset="-122"/>
                <a:cs typeface="Palatino Linotype" pitchFamily="34" charset="-120"/>
              </a:rPr>
              <a:t>Four States, One Framework</a:t>
            </a:r>
            <a:endParaRPr lang="en-US" sz="1300" dirty="0"/>
          </a:p>
        </p:txBody>
      </p:sp>
      <p:sp>
        <p:nvSpPr>
          <p:cNvPr id="15" name="Text 13"/>
          <p:cNvSpPr/>
          <p:nvPr/>
        </p:nvSpPr>
        <p:spPr>
          <a:xfrm>
            <a:off x="4828032" y="2157984"/>
            <a:ext cx="3657600" cy="228600"/>
          </a:xfrm>
          <a:prstGeom prst="rect">
            <a:avLst/>
          </a:prstGeom>
          <a:noFill/>
          <a:ln/>
        </p:spPr>
        <p:txBody>
          <a:bodyPr wrap="square" rtlCol="0" anchor="ctr"/>
          <a:lstStyle/>
          <a:p>
            <a:pPr indent="0" marL="0">
              <a:buNone/>
            </a:pPr>
            <a:r>
              <a:rPr lang="en-US" sz="1000" i="1" dirty="0">
                <a:solidFill>
                  <a:srgbClr val="AAAAAA"/>
                </a:solidFill>
                <a:latin typeface="Georgia" pitchFamily="34" charset="0"/>
                <a:ea typeface="Georgia" pitchFamily="34" charset="-122"/>
                <a:cs typeface="Georgia" pitchFamily="34" charset="-120"/>
              </a:rPr>
              <a:t>With uniform adoption</a:t>
            </a:r>
            <a:endParaRPr lang="en-US" sz="1000" dirty="0"/>
          </a:p>
        </p:txBody>
      </p:sp>
      <p:sp>
        <p:nvSpPr>
          <p:cNvPr id="16" name="Text 14"/>
          <p:cNvSpPr/>
          <p:nvPr/>
        </p:nvSpPr>
        <p:spPr>
          <a:xfrm>
            <a:off x="4828032" y="2468880"/>
            <a:ext cx="3657600" cy="438912"/>
          </a:xfrm>
          <a:prstGeom prst="rect">
            <a:avLst/>
          </a:prstGeom>
          <a:noFill/>
          <a:ln/>
        </p:spPr>
        <p:txBody>
          <a:bodyPr wrap="square" rtlCol="0" anchor="ctr"/>
          <a:lstStyle/>
          <a:p>
            <a:pPr indent="0" marL="0">
              <a:buNone/>
            </a:pPr>
            <a:r>
              <a:rPr lang="en-US" sz="1050" dirty="0">
                <a:solidFill>
                  <a:srgbClr val="E8D08A"/>
                </a:solidFill>
                <a:latin typeface="Georgia" pitchFamily="34" charset="0"/>
                <a:ea typeface="Georgia" pitchFamily="34" charset="-122"/>
                <a:cs typeface="Georgia" pitchFamily="34" charset="-120"/>
              </a:rPr>
              <a:t>✓  One compliance architecture, one audit standard</a:t>
            </a:r>
            <a:endParaRPr lang="en-US" sz="1050" dirty="0"/>
          </a:p>
        </p:txBody>
      </p:sp>
      <p:sp>
        <p:nvSpPr>
          <p:cNvPr id="17" name="Text 15"/>
          <p:cNvSpPr/>
          <p:nvPr/>
        </p:nvSpPr>
        <p:spPr>
          <a:xfrm>
            <a:off x="4828032" y="2999232"/>
            <a:ext cx="3657600" cy="438912"/>
          </a:xfrm>
          <a:prstGeom prst="rect">
            <a:avLst/>
          </a:prstGeom>
          <a:noFill/>
          <a:ln/>
        </p:spPr>
        <p:txBody>
          <a:bodyPr wrap="square" rtlCol="0" anchor="ctr"/>
          <a:lstStyle/>
          <a:p>
            <a:pPr indent="0" marL="0">
              <a:buNone/>
            </a:pPr>
            <a:r>
              <a:rPr lang="en-US" sz="1050" dirty="0">
                <a:solidFill>
                  <a:srgbClr val="E8D08A"/>
                </a:solidFill>
                <a:latin typeface="Georgia" pitchFamily="34" charset="0"/>
                <a:ea typeface="Georgia" pitchFamily="34" charset="-122"/>
                <a:cs typeface="Georgia" pitchFamily="34" charset="-120"/>
              </a:rPr>
              <a:t>✓  Predictable cost that scales with business growth</a:t>
            </a:r>
            <a:endParaRPr lang="en-US" sz="1050" dirty="0"/>
          </a:p>
        </p:txBody>
      </p:sp>
      <p:sp>
        <p:nvSpPr>
          <p:cNvPr id="18" name="Text 16"/>
          <p:cNvSpPr/>
          <p:nvPr/>
        </p:nvSpPr>
        <p:spPr>
          <a:xfrm>
            <a:off x="4828032" y="3529584"/>
            <a:ext cx="3657600" cy="438912"/>
          </a:xfrm>
          <a:prstGeom prst="rect">
            <a:avLst/>
          </a:prstGeom>
          <a:noFill/>
          <a:ln/>
        </p:spPr>
        <p:txBody>
          <a:bodyPr wrap="square" rtlCol="0" anchor="ctr"/>
          <a:lstStyle/>
          <a:p>
            <a:pPr indent="0" marL="0">
              <a:buNone/>
            </a:pPr>
            <a:r>
              <a:rPr lang="en-US" sz="1050" dirty="0">
                <a:solidFill>
                  <a:srgbClr val="E8D08A"/>
                </a:solidFill>
                <a:latin typeface="Georgia" pitchFamily="34" charset="0"/>
                <a:ea typeface="Georgia" pitchFamily="34" charset="-122"/>
                <a:cs typeface="Georgia" pitchFamily="34" charset="-120"/>
              </a:rPr>
              <a:t>✓  Competitive procurement in every adopting state</a:t>
            </a:r>
            <a:endParaRPr lang="en-US" sz="1050" dirty="0"/>
          </a:p>
        </p:txBody>
      </p:sp>
      <p:sp>
        <p:nvSpPr>
          <p:cNvPr id="19" name="Text 17"/>
          <p:cNvSpPr/>
          <p:nvPr/>
        </p:nvSpPr>
        <p:spPr>
          <a:xfrm>
            <a:off x="4828032" y="4059936"/>
            <a:ext cx="3657600" cy="438912"/>
          </a:xfrm>
          <a:prstGeom prst="rect">
            <a:avLst/>
          </a:prstGeom>
          <a:noFill/>
          <a:ln/>
        </p:spPr>
        <p:txBody>
          <a:bodyPr wrap="square" rtlCol="0" anchor="ctr"/>
          <a:lstStyle/>
          <a:p>
            <a:pPr indent="0" marL="0">
              <a:buNone/>
            </a:pPr>
            <a:r>
              <a:rPr lang="en-US" sz="1050" dirty="0">
                <a:solidFill>
                  <a:srgbClr val="E8D08A"/>
                </a:solidFill>
                <a:latin typeface="Georgia" pitchFamily="34" charset="0"/>
                <a:ea typeface="Georgia" pitchFamily="34" charset="-122"/>
                <a:cs typeface="Georgia" pitchFamily="34" charset="-120"/>
              </a:rPr>
              <a:t>✓  The vendors who shape the standard shape the market</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III  |  WHAT PRACTITIONERS CAN DO</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Why Your Voice Matters More Than You Think</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2715768" cy="3429000"/>
          </a:xfrm>
          <a:prstGeom prst="rect">
            <a:avLst/>
          </a:prstGeom>
          <a:solidFill>
            <a:srgbClr val="1B2A4A"/>
          </a:solidFill>
          <a:ln w="12700">
            <a:solidFill>
              <a:srgbClr val="1B2A4A"/>
            </a:solidFill>
            <a:prstDash val="solid"/>
          </a:ln>
        </p:spPr>
      </p:sp>
      <p:sp>
        <p:nvSpPr>
          <p:cNvPr id="6" name="Text 4"/>
          <p:cNvSpPr/>
          <p:nvPr/>
        </p:nvSpPr>
        <p:spPr>
          <a:xfrm>
            <a:off x="594360" y="1508760"/>
            <a:ext cx="2423160" cy="347472"/>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What You Bring</a:t>
            </a:r>
            <a:endParaRPr lang="en-US" sz="1200" dirty="0"/>
          </a:p>
        </p:txBody>
      </p:sp>
      <p:sp>
        <p:nvSpPr>
          <p:cNvPr id="7" name="Shape 5"/>
          <p:cNvSpPr/>
          <p:nvPr/>
        </p:nvSpPr>
        <p:spPr>
          <a:xfrm>
            <a:off x="594360" y="1993392"/>
            <a:ext cx="146304" cy="146304"/>
          </a:xfrm>
          <a:prstGeom prst="ellipse">
            <a:avLst/>
          </a:prstGeom>
          <a:solidFill>
            <a:srgbClr val="C9A84C"/>
          </a:solidFill>
          <a:ln w="12700">
            <a:solidFill>
              <a:srgbClr val="C9A84C"/>
            </a:solidFill>
            <a:prstDash val="solid"/>
          </a:ln>
        </p:spPr>
      </p:sp>
      <p:sp>
        <p:nvSpPr>
          <p:cNvPr id="8" name="Text 6"/>
          <p:cNvSpPr/>
          <p:nvPr/>
        </p:nvSpPr>
        <p:spPr>
          <a:xfrm>
            <a:off x="822960" y="1938528"/>
            <a:ext cx="2212848" cy="56692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Direct deployment experience at scale</a:t>
            </a:r>
            <a:endParaRPr lang="en-US" sz="1000" dirty="0"/>
          </a:p>
        </p:txBody>
      </p:sp>
      <p:sp>
        <p:nvSpPr>
          <p:cNvPr id="9" name="Shape 7"/>
          <p:cNvSpPr/>
          <p:nvPr/>
        </p:nvSpPr>
        <p:spPr>
          <a:xfrm>
            <a:off x="594360" y="2651760"/>
            <a:ext cx="146304" cy="146304"/>
          </a:xfrm>
          <a:prstGeom prst="ellipse">
            <a:avLst/>
          </a:prstGeom>
          <a:solidFill>
            <a:srgbClr val="C9A84C"/>
          </a:solidFill>
          <a:ln w="12700">
            <a:solidFill>
              <a:srgbClr val="C9A84C"/>
            </a:solidFill>
            <a:prstDash val="solid"/>
          </a:ln>
        </p:spPr>
      </p:sp>
      <p:sp>
        <p:nvSpPr>
          <p:cNvPr id="10" name="Text 8"/>
          <p:cNvSpPr/>
          <p:nvPr/>
        </p:nvSpPr>
        <p:spPr>
          <a:xfrm>
            <a:off x="822960" y="2596896"/>
            <a:ext cx="2212848" cy="56692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Knowledge of achievable compliance timelines</a:t>
            </a:r>
            <a:endParaRPr lang="en-US" sz="1000" dirty="0"/>
          </a:p>
        </p:txBody>
      </p:sp>
      <p:sp>
        <p:nvSpPr>
          <p:cNvPr id="11" name="Shape 9"/>
          <p:cNvSpPr/>
          <p:nvPr/>
        </p:nvSpPr>
        <p:spPr>
          <a:xfrm>
            <a:off x="594360" y="3310128"/>
            <a:ext cx="146304" cy="146304"/>
          </a:xfrm>
          <a:prstGeom prst="ellipse">
            <a:avLst/>
          </a:prstGeom>
          <a:solidFill>
            <a:srgbClr val="C9A84C"/>
          </a:solidFill>
          <a:ln w="12700">
            <a:solidFill>
              <a:srgbClr val="C9A84C"/>
            </a:solidFill>
            <a:prstDash val="solid"/>
          </a:ln>
        </p:spPr>
      </p:sp>
      <p:sp>
        <p:nvSpPr>
          <p:cNvPr id="12" name="Text 10"/>
          <p:cNvSpPr/>
          <p:nvPr/>
        </p:nvSpPr>
        <p:spPr>
          <a:xfrm>
            <a:off x="822960" y="3255264"/>
            <a:ext cx="2212848" cy="56692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Credibility with state CIOs who have worked with you</a:t>
            </a:r>
            <a:endParaRPr lang="en-US" sz="1000" dirty="0"/>
          </a:p>
        </p:txBody>
      </p:sp>
      <p:sp>
        <p:nvSpPr>
          <p:cNvPr id="13" name="Shape 11"/>
          <p:cNvSpPr/>
          <p:nvPr/>
        </p:nvSpPr>
        <p:spPr>
          <a:xfrm>
            <a:off x="594360" y="3968496"/>
            <a:ext cx="146304" cy="146304"/>
          </a:xfrm>
          <a:prstGeom prst="ellipse">
            <a:avLst/>
          </a:prstGeom>
          <a:solidFill>
            <a:srgbClr val="C9A84C"/>
          </a:solidFill>
          <a:ln w="12700">
            <a:solidFill>
              <a:srgbClr val="C9A84C"/>
            </a:solidFill>
            <a:prstDash val="solid"/>
          </a:ln>
        </p:spPr>
      </p:sp>
      <p:sp>
        <p:nvSpPr>
          <p:cNvPr id="14" name="Text 12"/>
          <p:cNvSpPr/>
          <p:nvPr/>
        </p:nvSpPr>
        <p:spPr>
          <a:xfrm>
            <a:off x="822960" y="3913632"/>
            <a:ext cx="2212848" cy="56692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Ability to explain technical tradeoffs in language legislators understand</a:t>
            </a:r>
            <a:endParaRPr lang="en-US" sz="1000" dirty="0"/>
          </a:p>
        </p:txBody>
      </p:sp>
      <p:sp>
        <p:nvSpPr>
          <p:cNvPr id="15" name="Shape 13"/>
          <p:cNvSpPr/>
          <p:nvPr/>
        </p:nvSpPr>
        <p:spPr>
          <a:xfrm>
            <a:off x="3355848" y="1371600"/>
            <a:ext cx="2715768" cy="3429000"/>
          </a:xfrm>
          <a:prstGeom prst="rect">
            <a:avLst/>
          </a:prstGeom>
          <a:solidFill>
            <a:srgbClr val="1B2A4A"/>
          </a:solidFill>
          <a:ln w="12700">
            <a:solidFill>
              <a:srgbClr val="1B2A4A"/>
            </a:solidFill>
            <a:prstDash val="solid"/>
          </a:ln>
        </p:spPr>
      </p:sp>
      <p:sp>
        <p:nvSpPr>
          <p:cNvPr id="16" name="Text 14"/>
          <p:cNvSpPr/>
          <p:nvPr/>
        </p:nvSpPr>
        <p:spPr>
          <a:xfrm>
            <a:off x="3493008" y="1508760"/>
            <a:ext cx="2423160" cy="347472"/>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What Advocates Bring</a:t>
            </a:r>
            <a:endParaRPr lang="en-US" sz="1200" dirty="0"/>
          </a:p>
        </p:txBody>
      </p:sp>
      <p:sp>
        <p:nvSpPr>
          <p:cNvPr id="17" name="Shape 15"/>
          <p:cNvSpPr/>
          <p:nvPr/>
        </p:nvSpPr>
        <p:spPr>
          <a:xfrm>
            <a:off x="3493008" y="1993392"/>
            <a:ext cx="146304" cy="146304"/>
          </a:xfrm>
          <a:prstGeom prst="ellipse">
            <a:avLst/>
          </a:prstGeom>
          <a:solidFill>
            <a:srgbClr val="C9A84C"/>
          </a:solidFill>
          <a:ln w="12700">
            <a:solidFill>
              <a:srgbClr val="C9A84C"/>
            </a:solidFill>
            <a:prstDash val="solid"/>
          </a:ln>
        </p:spPr>
      </p:sp>
      <p:sp>
        <p:nvSpPr>
          <p:cNvPr id="18" name="Text 16"/>
          <p:cNvSpPr/>
          <p:nvPr/>
        </p:nvSpPr>
        <p:spPr>
          <a:xfrm>
            <a:off x="3721608" y="1938528"/>
            <a:ext cx="2212848" cy="56692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Constitutional arguments and civil liberties framing</a:t>
            </a:r>
            <a:endParaRPr lang="en-US" sz="1000" dirty="0"/>
          </a:p>
        </p:txBody>
      </p:sp>
      <p:sp>
        <p:nvSpPr>
          <p:cNvPr id="19" name="Shape 17"/>
          <p:cNvSpPr/>
          <p:nvPr/>
        </p:nvSpPr>
        <p:spPr>
          <a:xfrm>
            <a:off x="3493008" y="2651760"/>
            <a:ext cx="146304" cy="146304"/>
          </a:xfrm>
          <a:prstGeom prst="ellipse">
            <a:avLst/>
          </a:prstGeom>
          <a:solidFill>
            <a:srgbClr val="C9A84C"/>
          </a:solidFill>
          <a:ln w="12700">
            <a:solidFill>
              <a:srgbClr val="C9A84C"/>
            </a:solidFill>
            <a:prstDash val="solid"/>
          </a:ln>
        </p:spPr>
      </p:sp>
      <p:sp>
        <p:nvSpPr>
          <p:cNvPr id="20" name="Text 18"/>
          <p:cNvSpPr/>
          <p:nvPr/>
        </p:nvSpPr>
        <p:spPr>
          <a:xfrm>
            <a:off x="3721608" y="2596896"/>
            <a:ext cx="2212848" cy="56692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Media relationships and public attention</a:t>
            </a:r>
            <a:endParaRPr lang="en-US" sz="1000" dirty="0"/>
          </a:p>
        </p:txBody>
      </p:sp>
      <p:sp>
        <p:nvSpPr>
          <p:cNvPr id="21" name="Shape 19"/>
          <p:cNvSpPr/>
          <p:nvPr/>
        </p:nvSpPr>
        <p:spPr>
          <a:xfrm>
            <a:off x="3493008" y="3310128"/>
            <a:ext cx="146304" cy="146304"/>
          </a:xfrm>
          <a:prstGeom prst="ellipse">
            <a:avLst/>
          </a:prstGeom>
          <a:solidFill>
            <a:srgbClr val="C9A84C"/>
          </a:solidFill>
          <a:ln w="12700">
            <a:solidFill>
              <a:srgbClr val="C9A84C"/>
            </a:solidFill>
            <a:prstDash val="solid"/>
          </a:ln>
        </p:spPr>
      </p:sp>
      <p:sp>
        <p:nvSpPr>
          <p:cNvPr id="22" name="Text 20"/>
          <p:cNvSpPr/>
          <p:nvPr/>
        </p:nvSpPr>
        <p:spPr>
          <a:xfrm>
            <a:off x="3721608" y="3255264"/>
            <a:ext cx="2212848" cy="56692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Long-term policy infrastructure</a:t>
            </a:r>
            <a:endParaRPr lang="en-US" sz="1000" dirty="0"/>
          </a:p>
        </p:txBody>
      </p:sp>
      <p:sp>
        <p:nvSpPr>
          <p:cNvPr id="23" name="Shape 21"/>
          <p:cNvSpPr/>
          <p:nvPr/>
        </p:nvSpPr>
        <p:spPr>
          <a:xfrm>
            <a:off x="3493008" y="3968496"/>
            <a:ext cx="146304" cy="146304"/>
          </a:xfrm>
          <a:prstGeom prst="ellipse">
            <a:avLst/>
          </a:prstGeom>
          <a:solidFill>
            <a:srgbClr val="C9A84C"/>
          </a:solidFill>
          <a:ln w="12700">
            <a:solidFill>
              <a:srgbClr val="C9A84C"/>
            </a:solidFill>
            <a:prstDash val="solid"/>
          </a:ln>
        </p:spPr>
      </p:sp>
      <p:sp>
        <p:nvSpPr>
          <p:cNvPr id="24" name="Text 22"/>
          <p:cNvSpPr/>
          <p:nvPr/>
        </p:nvSpPr>
        <p:spPr>
          <a:xfrm>
            <a:off x="3721608" y="3913632"/>
            <a:ext cx="2212848" cy="56692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Legislative relationships built over years</a:t>
            </a:r>
            <a:endParaRPr lang="en-US" sz="1000" dirty="0"/>
          </a:p>
        </p:txBody>
      </p:sp>
      <p:sp>
        <p:nvSpPr>
          <p:cNvPr id="25" name="Shape 23"/>
          <p:cNvSpPr/>
          <p:nvPr/>
        </p:nvSpPr>
        <p:spPr>
          <a:xfrm>
            <a:off x="6254496" y="1371600"/>
            <a:ext cx="2715768" cy="3429000"/>
          </a:xfrm>
          <a:prstGeom prst="rect">
            <a:avLst/>
          </a:prstGeom>
          <a:solidFill>
            <a:srgbClr val="C9A84C"/>
          </a:solidFill>
          <a:ln w="12700">
            <a:solidFill>
              <a:srgbClr val="C9A84C"/>
            </a:solidFill>
            <a:prstDash val="solid"/>
          </a:ln>
        </p:spPr>
      </p:sp>
      <p:sp>
        <p:nvSpPr>
          <p:cNvPr id="26" name="Text 24"/>
          <p:cNvSpPr/>
          <p:nvPr/>
        </p:nvSpPr>
        <p:spPr>
          <a:xfrm>
            <a:off x="6391656" y="1508760"/>
            <a:ext cx="2423160" cy="34747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What Neither Brings Alone</a:t>
            </a:r>
            <a:endParaRPr lang="en-US" sz="1200" dirty="0"/>
          </a:p>
        </p:txBody>
      </p:sp>
      <p:sp>
        <p:nvSpPr>
          <p:cNvPr id="27" name="Shape 25"/>
          <p:cNvSpPr/>
          <p:nvPr/>
        </p:nvSpPr>
        <p:spPr>
          <a:xfrm>
            <a:off x="6391656" y="1993392"/>
            <a:ext cx="146304" cy="146304"/>
          </a:xfrm>
          <a:prstGeom prst="ellipse">
            <a:avLst/>
          </a:prstGeom>
          <a:solidFill>
            <a:srgbClr val="1B2A4A"/>
          </a:solidFill>
          <a:ln w="12700">
            <a:solidFill>
              <a:srgbClr val="1B2A4A"/>
            </a:solidFill>
            <a:prstDash val="solid"/>
          </a:ln>
        </p:spPr>
      </p:sp>
      <p:sp>
        <p:nvSpPr>
          <p:cNvPr id="28" name="Text 26"/>
          <p:cNvSpPr/>
          <p:nvPr/>
        </p:nvSpPr>
        <p:spPr>
          <a:xfrm>
            <a:off x="6620256" y="1938528"/>
            <a:ext cx="2212848" cy="566928"/>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Technical credibility AND policy legitimacy in the same room</a:t>
            </a:r>
            <a:endParaRPr lang="en-US" sz="1000" dirty="0"/>
          </a:p>
        </p:txBody>
      </p:sp>
      <p:sp>
        <p:nvSpPr>
          <p:cNvPr id="29" name="Shape 27"/>
          <p:cNvSpPr/>
          <p:nvPr/>
        </p:nvSpPr>
        <p:spPr>
          <a:xfrm>
            <a:off x="6391656" y="2651760"/>
            <a:ext cx="146304" cy="146304"/>
          </a:xfrm>
          <a:prstGeom prst="ellipse">
            <a:avLst/>
          </a:prstGeom>
          <a:solidFill>
            <a:srgbClr val="1B2A4A"/>
          </a:solidFill>
          <a:ln w="12700">
            <a:solidFill>
              <a:srgbClr val="1B2A4A"/>
            </a:solidFill>
            <a:prstDash val="solid"/>
          </a:ln>
        </p:spPr>
      </p:sp>
      <p:sp>
        <p:nvSpPr>
          <p:cNvPr id="30" name="Text 28"/>
          <p:cNvSpPr/>
          <p:nvPr/>
        </p:nvSpPr>
        <p:spPr>
          <a:xfrm>
            <a:off x="6620256" y="2596896"/>
            <a:ext cx="2212848" cy="566928"/>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A bill that legislators are confident is both right AND workable</a:t>
            </a:r>
            <a:endParaRPr lang="en-US" sz="1000" dirty="0"/>
          </a:p>
        </p:txBody>
      </p:sp>
      <p:sp>
        <p:nvSpPr>
          <p:cNvPr id="31" name="Shape 29"/>
          <p:cNvSpPr/>
          <p:nvPr/>
        </p:nvSpPr>
        <p:spPr>
          <a:xfrm>
            <a:off x="6391656" y="3310128"/>
            <a:ext cx="146304" cy="146304"/>
          </a:xfrm>
          <a:prstGeom prst="ellipse">
            <a:avLst/>
          </a:prstGeom>
          <a:solidFill>
            <a:srgbClr val="1B2A4A"/>
          </a:solidFill>
          <a:ln w="12700">
            <a:solidFill>
              <a:srgbClr val="1B2A4A"/>
            </a:solidFill>
            <a:prstDash val="solid"/>
          </a:ln>
        </p:spPr>
      </p:sp>
      <p:sp>
        <p:nvSpPr>
          <p:cNvPr id="32" name="Text 30"/>
          <p:cNvSpPr/>
          <p:nvPr/>
        </p:nvSpPr>
        <p:spPr>
          <a:xfrm>
            <a:off x="6620256" y="3255264"/>
            <a:ext cx="2212848" cy="566928"/>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The combination that closes the gap between aspiration and law</a:t>
            </a:r>
            <a:endParaRPr lang="en-US" sz="1000" dirty="0"/>
          </a:p>
        </p:txBody>
      </p:sp>
      <p:sp>
        <p:nvSpPr>
          <p:cNvPr id="33" name="Text 31"/>
          <p:cNvSpPr/>
          <p:nvPr/>
        </p:nvSpPr>
        <p:spPr>
          <a:xfrm>
            <a:off x="457200" y="4773168"/>
            <a:ext cx="8686800" cy="256032"/>
          </a:xfrm>
          <a:prstGeom prst="rect">
            <a:avLst/>
          </a:prstGeom>
          <a:noFill/>
          <a:ln/>
        </p:spPr>
        <p:txBody>
          <a:bodyPr wrap="square" rtlCol="0" anchor="ctr"/>
          <a:lstStyle/>
          <a:p>
            <a:pPr algn="ctr" indent="0" marL="0">
              <a:buNone/>
            </a:pPr>
            <a:r>
              <a:rPr lang="en-US" sz="1000" i="1" dirty="0">
                <a:solidFill>
                  <a:srgbClr val="6B7280"/>
                </a:solidFill>
                <a:latin typeface="Georgia" pitchFamily="34" charset="0"/>
                <a:ea typeface="Georgia" pitchFamily="34" charset="-122"/>
                <a:cs typeface="Georgia" pitchFamily="34" charset="-120"/>
              </a:rPr>
              <a:t>Engaging with the legislative process does not mean becoming an advocate. It means making your technical expertise available to people who are already doing the work and doing it without you.</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III  |  WHAT PRACTITIONERS CAN DO</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What Government Officials Need to Hear</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298448"/>
            <a:ext cx="8229600" cy="256032"/>
          </a:xfrm>
          <a:prstGeom prst="rect">
            <a:avLst/>
          </a:prstGeom>
          <a:noFill/>
          <a:ln/>
        </p:spPr>
        <p:txBody>
          <a:bodyPr wrap="square" rtlCol="0" anchor="ctr"/>
          <a:lstStyle/>
          <a:p>
            <a:pPr indent="0" marL="0">
              <a:buNone/>
            </a:pPr>
            <a:r>
              <a:rPr lang="en-US" sz="1200" i="1" dirty="0">
                <a:solidFill>
                  <a:srgbClr val="6B7280"/>
                </a:solidFill>
                <a:latin typeface="Georgia" pitchFamily="34" charset="0"/>
                <a:ea typeface="Georgia" pitchFamily="34" charset="-122"/>
                <a:cs typeface="Georgia" pitchFamily="34" charset="-120"/>
              </a:rPr>
              <a:t>Three arguments that work with legislators and state CIOs. None requires the full constitutional theory.</a:t>
            </a:r>
            <a:endParaRPr lang="en-US" sz="1200" dirty="0"/>
          </a:p>
        </p:txBody>
      </p:sp>
      <p:sp>
        <p:nvSpPr>
          <p:cNvPr id="6" name="Shape 4"/>
          <p:cNvSpPr/>
          <p:nvPr/>
        </p:nvSpPr>
        <p:spPr>
          <a:xfrm>
            <a:off x="457200" y="1664208"/>
            <a:ext cx="8229600" cy="9144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7" name="Shape 5"/>
          <p:cNvSpPr/>
          <p:nvPr/>
        </p:nvSpPr>
        <p:spPr>
          <a:xfrm>
            <a:off x="457200" y="1664208"/>
            <a:ext cx="566928" cy="914400"/>
          </a:xfrm>
          <a:prstGeom prst="rect">
            <a:avLst/>
          </a:prstGeom>
          <a:solidFill>
            <a:srgbClr val="1B2A4A"/>
          </a:solidFill>
          <a:ln w="12700">
            <a:solidFill>
              <a:srgbClr val="1B2A4A"/>
            </a:solidFill>
            <a:prstDash val="solid"/>
          </a:ln>
        </p:spPr>
      </p:sp>
      <p:sp>
        <p:nvSpPr>
          <p:cNvPr id="8" name="Text 6"/>
          <p:cNvSpPr/>
          <p:nvPr/>
        </p:nvSpPr>
        <p:spPr>
          <a:xfrm>
            <a:off x="457200" y="1938528"/>
            <a:ext cx="566928" cy="365760"/>
          </a:xfrm>
          <a:prstGeom prst="rect">
            <a:avLst/>
          </a:prstGeom>
          <a:noFill/>
          <a:ln/>
        </p:spPr>
        <p:txBody>
          <a:bodyPr wrap="square" rtlCol="0" anchor="ctr"/>
          <a:lstStyle/>
          <a:p>
            <a:pPr algn="ctr" indent="0" marL="0">
              <a:buNone/>
            </a:pPr>
            <a:r>
              <a:rPr lang="en-US" sz="2000" b="1" dirty="0">
                <a:solidFill>
                  <a:srgbClr val="C9A84C"/>
                </a:solidFill>
                <a:latin typeface="Palatino Linotype" pitchFamily="34" charset="0"/>
                <a:ea typeface="Palatino Linotype" pitchFamily="34" charset="-122"/>
                <a:cs typeface="Palatino Linotype" pitchFamily="34" charset="-120"/>
              </a:rPr>
              <a:t>1</a:t>
            </a:r>
            <a:endParaRPr lang="en-US" sz="2000" dirty="0"/>
          </a:p>
        </p:txBody>
      </p:sp>
      <p:sp>
        <p:nvSpPr>
          <p:cNvPr id="9" name="Text 7"/>
          <p:cNvSpPr/>
          <p:nvPr/>
        </p:nvSpPr>
        <p:spPr>
          <a:xfrm>
            <a:off x="1170432" y="1755648"/>
            <a:ext cx="7406640" cy="25603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Incomplete enactment does not save money.</a:t>
            </a:r>
            <a:endParaRPr lang="en-US" sz="1200" dirty="0"/>
          </a:p>
        </p:txBody>
      </p:sp>
      <p:sp>
        <p:nvSpPr>
          <p:cNvPr id="10" name="Text 8"/>
          <p:cNvSpPr/>
          <p:nvPr/>
        </p:nvSpPr>
        <p:spPr>
          <a:xfrm>
            <a:off x="1170432" y="2048256"/>
            <a:ext cx="7406640" cy="438912"/>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The architectural retrofit cost of adding VIDA compliance to a PDTA-only system exceeds the cost of getting both right at the outset. Every gap closed later is closed more expensively. This is a fiscal argument, not a privacy argument.</a:t>
            </a:r>
            <a:endParaRPr lang="en-US" sz="1000" dirty="0"/>
          </a:p>
        </p:txBody>
      </p:sp>
      <p:sp>
        <p:nvSpPr>
          <p:cNvPr id="11" name="Shape 9"/>
          <p:cNvSpPr/>
          <p:nvPr/>
        </p:nvSpPr>
        <p:spPr>
          <a:xfrm>
            <a:off x="457200" y="2715768"/>
            <a:ext cx="8229600" cy="9144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2" name="Shape 10"/>
          <p:cNvSpPr/>
          <p:nvPr/>
        </p:nvSpPr>
        <p:spPr>
          <a:xfrm>
            <a:off x="457200" y="2715768"/>
            <a:ext cx="566928" cy="914400"/>
          </a:xfrm>
          <a:prstGeom prst="rect">
            <a:avLst/>
          </a:prstGeom>
          <a:solidFill>
            <a:srgbClr val="1B2A4A"/>
          </a:solidFill>
          <a:ln w="12700">
            <a:solidFill>
              <a:srgbClr val="1B2A4A"/>
            </a:solidFill>
            <a:prstDash val="solid"/>
          </a:ln>
        </p:spPr>
      </p:sp>
      <p:sp>
        <p:nvSpPr>
          <p:cNvPr id="13" name="Text 11"/>
          <p:cNvSpPr/>
          <p:nvPr/>
        </p:nvSpPr>
        <p:spPr>
          <a:xfrm>
            <a:off x="457200" y="2990088"/>
            <a:ext cx="566928" cy="365760"/>
          </a:xfrm>
          <a:prstGeom prst="rect">
            <a:avLst/>
          </a:prstGeom>
          <a:noFill/>
          <a:ln/>
        </p:spPr>
        <p:txBody>
          <a:bodyPr wrap="square" rtlCol="0" anchor="ctr"/>
          <a:lstStyle/>
          <a:p>
            <a:pPr algn="ctr" indent="0" marL="0">
              <a:buNone/>
            </a:pPr>
            <a:r>
              <a:rPr lang="en-US" sz="2000" b="1" dirty="0">
                <a:solidFill>
                  <a:srgbClr val="C9A84C"/>
                </a:solidFill>
                <a:latin typeface="Palatino Linotype" pitchFamily="34" charset="0"/>
                <a:ea typeface="Palatino Linotype" pitchFamily="34" charset="-122"/>
                <a:cs typeface="Palatino Linotype" pitchFamily="34" charset="-120"/>
              </a:rPr>
              <a:t>2</a:t>
            </a:r>
            <a:endParaRPr lang="en-US" sz="2000" dirty="0"/>
          </a:p>
        </p:txBody>
      </p:sp>
      <p:sp>
        <p:nvSpPr>
          <p:cNvPr id="14" name="Text 12"/>
          <p:cNvSpPr/>
          <p:nvPr/>
        </p:nvSpPr>
        <p:spPr>
          <a:xfrm>
            <a:off x="1170432" y="2807208"/>
            <a:ext cx="7406640" cy="25603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Fragmentation drives up costs for government, not just vendors.</a:t>
            </a:r>
            <a:endParaRPr lang="en-US" sz="1200" dirty="0"/>
          </a:p>
        </p:txBody>
      </p:sp>
      <p:sp>
        <p:nvSpPr>
          <p:cNvPr id="15" name="Text 13"/>
          <p:cNvSpPr/>
          <p:nvPr/>
        </p:nvSpPr>
        <p:spPr>
          <a:xfrm>
            <a:off x="1170432" y="3099816"/>
            <a:ext cx="7406640" cy="438912"/>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Inconsistent state frameworks mean vendors price multi-jurisdiction complexity into government contracts. A uniform framework creates competitive procurement. Fragmentation inflates the cost of every RFP that crosses state lines.</a:t>
            </a:r>
            <a:endParaRPr lang="en-US" sz="1000" dirty="0"/>
          </a:p>
        </p:txBody>
      </p:sp>
      <p:sp>
        <p:nvSpPr>
          <p:cNvPr id="16" name="Shape 14"/>
          <p:cNvSpPr/>
          <p:nvPr/>
        </p:nvSpPr>
        <p:spPr>
          <a:xfrm>
            <a:off x="457200" y="3767328"/>
            <a:ext cx="8229600" cy="9144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7" name="Shape 15"/>
          <p:cNvSpPr/>
          <p:nvPr/>
        </p:nvSpPr>
        <p:spPr>
          <a:xfrm>
            <a:off x="457200" y="3767328"/>
            <a:ext cx="566928" cy="914400"/>
          </a:xfrm>
          <a:prstGeom prst="rect">
            <a:avLst/>
          </a:prstGeom>
          <a:solidFill>
            <a:srgbClr val="1B2A4A"/>
          </a:solidFill>
          <a:ln w="12700">
            <a:solidFill>
              <a:srgbClr val="1B2A4A"/>
            </a:solidFill>
            <a:prstDash val="solid"/>
          </a:ln>
        </p:spPr>
      </p:sp>
      <p:sp>
        <p:nvSpPr>
          <p:cNvPr id="18" name="Text 16"/>
          <p:cNvSpPr/>
          <p:nvPr/>
        </p:nvSpPr>
        <p:spPr>
          <a:xfrm>
            <a:off x="457200" y="4041648"/>
            <a:ext cx="566928" cy="365760"/>
          </a:xfrm>
          <a:prstGeom prst="rect">
            <a:avLst/>
          </a:prstGeom>
          <a:noFill/>
          <a:ln/>
        </p:spPr>
        <p:txBody>
          <a:bodyPr wrap="square" rtlCol="0" anchor="ctr"/>
          <a:lstStyle/>
          <a:p>
            <a:pPr algn="ctr" indent="0" marL="0">
              <a:buNone/>
            </a:pPr>
            <a:r>
              <a:rPr lang="en-US" sz="2000" b="1" dirty="0">
                <a:solidFill>
                  <a:srgbClr val="C9A84C"/>
                </a:solidFill>
                <a:latin typeface="Palatino Linotype" pitchFamily="34" charset="0"/>
                <a:ea typeface="Palatino Linotype" pitchFamily="34" charset="-122"/>
                <a:cs typeface="Palatino Linotype" pitchFamily="34" charset="-120"/>
              </a:rPr>
              <a:t>3</a:t>
            </a:r>
            <a:endParaRPr lang="en-US" sz="2000" dirty="0"/>
          </a:p>
        </p:txBody>
      </p:sp>
      <p:sp>
        <p:nvSpPr>
          <p:cNvPr id="19" name="Text 17"/>
          <p:cNvSpPr/>
          <p:nvPr/>
        </p:nvSpPr>
        <p:spPr>
          <a:xfrm>
            <a:off x="1170432" y="3858768"/>
            <a:ext cx="7406640" cy="25603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The framework is constitutional compliance, not regulatory burden.</a:t>
            </a:r>
            <a:endParaRPr lang="en-US" sz="1200" dirty="0"/>
          </a:p>
        </p:txBody>
      </p:sp>
      <p:sp>
        <p:nvSpPr>
          <p:cNvPr id="20" name="Text 18"/>
          <p:cNvSpPr/>
          <p:nvPr/>
        </p:nvSpPr>
        <p:spPr>
          <a:xfrm>
            <a:off x="1170432" y="4151376"/>
            <a:ext cx="7406640" cy="438912"/>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VIDA, PDTA, and GAAFA do not impose new obligations on government. They codify obligations the Fourth Amendment has always required. This argument works with constitutional conservatives who take the Fourth Amendment seriously.</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III  |  WHAT PRACTITIONERS CAN DO</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The Conversation with Your State CIO</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3886200" cy="34290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Text 4"/>
          <p:cNvSpPr/>
          <p:nvPr/>
        </p:nvSpPr>
        <p:spPr>
          <a:xfrm>
            <a:off x="594360" y="1481328"/>
            <a:ext cx="3611880" cy="228600"/>
          </a:xfrm>
          <a:prstGeom prst="rect">
            <a:avLst/>
          </a:prstGeom>
          <a:noFill/>
          <a:ln/>
        </p:spPr>
        <p:txBody>
          <a:bodyPr wrap="square" rtlCol="0" anchor="ctr"/>
          <a:lstStyle/>
          <a:p>
            <a:pP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WHAT TO CONVEY</a:t>
            </a:r>
            <a:endParaRPr lang="en-US" sz="800" dirty="0"/>
          </a:p>
        </p:txBody>
      </p:sp>
      <p:sp>
        <p:nvSpPr>
          <p:cNvPr id="7" name="Shape 5"/>
          <p:cNvSpPr/>
          <p:nvPr/>
        </p:nvSpPr>
        <p:spPr>
          <a:xfrm>
            <a:off x="594360" y="1828800"/>
            <a:ext cx="146304" cy="146304"/>
          </a:xfrm>
          <a:prstGeom prst="ellipse">
            <a:avLst/>
          </a:prstGeom>
          <a:solidFill>
            <a:srgbClr val="C9A84C"/>
          </a:solidFill>
          <a:ln w="12700">
            <a:solidFill>
              <a:srgbClr val="C9A84C"/>
            </a:solidFill>
            <a:prstDash val="solid"/>
          </a:ln>
        </p:spPr>
      </p:sp>
      <p:sp>
        <p:nvSpPr>
          <p:cNvPr id="8" name="Text 6"/>
          <p:cNvSpPr/>
          <p:nvPr/>
        </p:nvSpPr>
        <p:spPr>
          <a:xfrm>
            <a:off x="822960" y="1773936"/>
            <a:ext cx="3383280" cy="566928"/>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You build identity systems for a living and have a direct stake in whether the regulatory environment is coherent.</a:t>
            </a:r>
            <a:endParaRPr lang="en-US" sz="1000" dirty="0"/>
          </a:p>
        </p:txBody>
      </p:sp>
      <p:sp>
        <p:nvSpPr>
          <p:cNvPr id="9" name="Shape 7"/>
          <p:cNvSpPr/>
          <p:nvPr/>
        </p:nvSpPr>
        <p:spPr>
          <a:xfrm>
            <a:off x="594360" y="2487168"/>
            <a:ext cx="146304" cy="146304"/>
          </a:xfrm>
          <a:prstGeom prst="ellipse">
            <a:avLst/>
          </a:prstGeom>
          <a:solidFill>
            <a:srgbClr val="C9A84C"/>
          </a:solidFill>
          <a:ln w="12700">
            <a:solidFill>
              <a:srgbClr val="C9A84C"/>
            </a:solidFill>
            <a:prstDash val="solid"/>
          </a:ln>
        </p:spPr>
      </p:sp>
      <p:sp>
        <p:nvSpPr>
          <p:cNvPr id="10" name="Text 8"/>
          <p:cNvSpPr/>
          <p:nvPr/>
        </p:nvSpPr>
        <p:spPr>
          <a:xfrm>
            <a:off x="822960" y="2432304"/>
            <a:ext cx="3383280" cy="566928"/>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The bills mandate standards that deployed systems already use or are moving toward.</a:t>
            </a:r>
            <a:endParaRPr lang="en-US" sz="1000" dirty="0"/>
          </a:p>
        </p:txBody>
      </p:sp>
      <p:sp>
        <p:nvSpPr>
          <p:cNvPr id="11" name="Shape 9"/>
          <p:cNvSpPr/>
          <p:nvPr/>
        </p:nvSpPr>
        <p:spPr>
          <a:xfrm>
            <a:off x="594360" y="3145536"/>
            <a:ext cx="146304" cy="146304"/>
          </a:xfrm>
          <a:prstGeom prst="ellipse">
            <a:avLst/>
          </a:prstGeom>
          <a:solidFill>
            <a:srgbClr val="C9A84C"/>
          </a:solidFill>
          <a:ln w="12700">
            <a:solidFill>
              <a:srgbClr val="C9A84C"/>
            </a:solidFill>
            <a:prstDash val="solid"/>
          </a:ln>
        </p:spPr>
      </p:sp>
      <p:sp>
        <p:nvSpPr>
          <p:cNvPr id="12" name="Text 10"/>
          <p:cNvSpPr/>
          <p:nvPr/>
        </p:nvSpPr>
        <p:spPr>
          <a:xfrm>
            <a:off x="822960" y="3090672"/>
            <a:ext cx="3383280" cy="566928"/>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Partial enactment costs more to fix later than to get right at the outset.</a:t>
            </a:r>
            <a:endParaRPr lang="en-US" sz="1000" dirty="0"/>
          </a:p>
        </p:txBody>
      </p:sp>
      <p:sp>
        <p:nvSpPr>
          <p:cNvPr id="13" name="Text 11"/>
          <p:cNvSpPr/>
          <p:nvPr/>
        </p:nvSpPr>
        <p:spPr>
          <a:xfrm>
            <a:off x="594360" y="2926080"/>
            <a:ext cx="3611880" cy="228600"/>
          </a:xfrm>
          <a:prstGeom prst="rect">
            <a:avLst/>
          </a:prstGeom>
          <a:noFill/>
          <a:ln/>
        </p:spPr>
        <p:txBody>
          <a:bodyPr wrap="square" rtlCol="0" anchor="ctr"/>
          <a:lstStyle/>
          <a:p>
            <a:pP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THREE OBJECTIONS YOU WILL HEAR</a:t>
            </a:r>
            <a:endParaRPr lang="en-US" sz="800" dirty="0"/>
          </a:p>
        </p:txBody>
      </p:sp>
      <p:sp>
        <p:nvSpPr>
          <p:cNvPr id="14" name="Text 12"/>
          <p:cNvSpPr/>
          <p:nvPr/>
        </p:nvSpPr>
        <p:spPr>
          <a:xfrm>
            <a:off x="594360" y="3218688"/>
            <a:ext cx="1645920" cy="292608"/>
          </a:xfrm>
          <a:prstGeom prst="rect">
            <a:avLst/>
          </a:prstGeom>
          <a:noFill/>
          <a:ln/>
        </p:spPr>
        <p:txBody>
          <a:bodyPr wrap="square" rtlCol="0" anchor="ctr"/>
          <a:lstStyle/>
          <a:p>
            <a:pPr indent="0" marL="0">
              <a:buNone/>
            </a:pPr>
            <a:r>
              <a:rPr lang="en-US" sz="950" b="1" dirty="0">
                <a:solidFill>
                  <a:srgbClr val="1B2A4A"/>
                </a:solidFill>
                <a:latin typeface="Georgia" pitchFamily="34" charset="0"/>
                <a:ea typeface="Georgia" pitchFamily="34" charset="-122"/>
                <a:cs typeface="Georgia" pitchFamily="34" charset="-120"/>
              </a:rPr>
              <a:t>We already have privacy laws.</a:t>
            </a:r>
            <a:endParaRPr lang="en-US" sz="950" dirty="0"/>
          </a:p>
        </p:txBody>
      </p:sp>
      <p:sp>
        <p:nvSpPr>
          <p:cNvPr id="15" name="Text 13"/>
          <p:cNvSpPr/>
          <p:nvPr/>
        </p:nvSpPr>
        <p:spPr>
          <a:xfrm>
            <a:off x="2331720" y="3218688"/>
            <a:ext cx="1920240" cy="292608"/>
          </a:xfrm>
          <a:prstGeom prst="rect">
            <a:avLst/>
          </a:prstGeom>
          <a:noFill/>
          <a:ln/>
        </p:spPr>
        <p:txBody>
          <a:bodyPr wrap="square" rtlCol="0" anchor="ctr"/>
          <a:lstStyle/>
          <a:p>
            <a:pPr indent="0" marL="0">
              <a:buNone/>
            </a:pPr>
            <a:r>
              <a:rPr lang="en-US" sz="950" dirty="0">
                <a:solidFill>
                  <a:srgbClr val="6B7280"/>
                </a:solidFill>
                <a:latin typeface="Georgia" pitchFamily="34" charset="0"/>
                <a:ea typeface="Georgia" pitchFamily="34" charset="-122"/>
                <a:cs typeface="Georgia" pitchFamily="34" charset="-120"/>
              </a:rPr>
              <a:t>Fiduciary duty is a higher standard than notice-and-consent.</a:t>
            </a:r>
            <a:endParaRPr lang="en-US" sz="950" dirty="0"/>
          </a:p>
        </p:txBody>
      </p:sp>
      <p:sp>
        <p:nvSpPr>
          <p:cNvPr id="16" name="Text 14"/>
          <p:cNvSpPr/>
          <p:nvPr/>
        </p:nvSpPr>
        <p:spPr>
          <a:xfrm>
            <a:off x="594360" y="3602736"/>
            <a:ext cx="1645920" cy="292608"/>
          </a:xfrm>
          <a:prstGeom prst="rect">
            <a:avLst/>
          </a:prstGeom>
          <a:noFill/>
          <a:ln/>
        </p:spPr>
        <p:txBody>
          <a:bodyPr wrap="square" rtlCol="0" anchor="ctr"/>
          <a:lstStyle/>
          <a:p>
            <a:pPr indent="0" marL="0">
              <a:buNone/>
            </a:pPr>
            <a:r>
              <a:rPr lang="en-US" sz="950" b="1" dirty="0">
                <a:solidFill>
                  <a:srgbClr val="1B2A4A"/>
                </a:solidFill>
                <a:latin typeface="Georgia" pitchFamily="34" charset="0"/>
                <a:ea typeface="Georgia" pitchFamily="34" charset="-122"/>
                <a:cs typeface="Georgia" pitchFamily="34" charset="-120"/>
              </a:rPr>
              <a:t>The cost is too high.</a:t>
            </a:r>
            <a:endParaRPr lang="en-US" sz="950" dirty="0"/>
          </a:p>
        </p:txBody>
      </p:sp>
      <p:sp>
        <p:nvSpPr>
          <p:cNvPr id="17" name="Text 15"/>
          <p:cNvSpPr/>
          <p:nvPr/>
        </p:nvSpPr>
        <p:spPr>
          <a:xfrm>
            <a:off x="2331720" y="3602736"/>
            <a:ext cx="1920240" cy="292608"/>
          </a:xfrm>
          <a:prstGeom prst="rect">
            <a:avLst/>
          </a:prstGeom>
          <a:noFill/>
          <a:ln/>
        </p:spPr>
        <p:txBody>
          <a:bodyPr wrap="square" rtlCol="0" anchor="ctr"/>
          <a:lstStyle/>
          <a:p>
            <a:pPr indent="0" marL="0">
              <a:buNone/>
            </a:pPr>
            <a:r>
              <a:rPr lang="en-US" sz="950" dirty="0">
                <a:solidFill>
                  <a:srgbClr val="6B7280"/>
                </a:solidFill>
                <a:latin typeface="Georgia" pitchFamily="34" charset="0"/>
                <a:ea typeface="Georgia" pitchFamily="34" charset="-122"/>
                <a:cs typeface="Georgia" pitchFamily="34" charset="-120"/>
              </a:rPr>
              <a:t>Retrofit and breach remediation exceed implementation costs within 3-5 years.</a:t>
            </a:r>
            <a:endParaRPr lang="en-US" sz="950" dirty="0"/>
          </a:p>
        </p:txBody>
      </p:sp>
      <p:sp>
        <p:nvSpPr>
          <p:cNvPr id="18" name="Text 16"/>
          <p:cNvSpPr/>
          <p:nvPr/>
        </p:nvSpPr>
        <p:spPr>
          <a:xfrm>
            <a:off x="594360" y="3986784"/>
            <a:ext cx="1645920" cy="292608"/>
          </a:xfrm>
          <a:prstGeom prst="rect">
            <a:avLst/>
          </a:prstGeom>
          <a:noFill/>
          <a:ln/>
        </p:spPr>
        <p:txBody>
          <a:bodyPr wrap="square" rtlCol="0" anchor="ctr"/>
          <a:lstStyle/>
          <a:p>
            <a:pPr indent="0" marL="0">
              <a:buNone/>
            </a:pPr>
            <a:r>
              <a:rPr lang="en-US" sz="950" b="1" dirty="0">
                <a:solidFill>
                  <a:srgbClr val="1B2A4A"/>
                </a:solidFill>
                <a:latin typeface="Georgia" pitchFamily="34" charset="0"/>
                <a:ea typeface="Georgia" pitchFamily="34" charset="-122"/>
                <a:cs typeface="Georgia" pitchFamily="34" charset="-120"/>
              </a:rPr>
              <a:t>We will address this in rulemaking.</a:t>
            </a:r>
            <a:endParaRPr lang="en-US" sz="950" dirty="0"/>
          </a:p>
        </p:txBody>
      </p:sp>
      <p:sp>
        <p:nvSpPr>
          <p:cNvPr id="19" name="Text 17"/>
          <p:cNvSpPr/>
          <p:nvPr/>
        </p:nvSpPr>
        <p:spPr>
          <a:xfrm>
            <a:off x="2331720" y="3986784"/>
            <a:ext cx="1920240" cy="292608"/>
          </a:xfrm>
          <a:prstGeom prst="rect">
            <a:avLst/>
          </a:prstGeom>
          <a:noFill/>
          <a:ln/>
        </p:spPr>
        <p:txBody>
          <a:bodyPr wrap="square" rtlCol="0" anchor="ctr"/>
          <a:lstStyle/>
          <a:p>
            <a:pPr indent="0" marL="0">
              <a:buNone/>
            </a:pPr>
            <a:r>
              <a:rPr lang="en-US" sz="950" dirty="0">
                <a:solidFill>
                  <a:srgbClr val="6B7280"/>
                </a:solidFill>
                <a:latin typeface="Georgia" pitchFamily="34" charset="0"/>
                <a:ea typeface="Georgia" pitchFamily="34" charset="-122"/>
                <a:cs typeface="Georgia" pitchFamily="34" charset="-120"/>
              </a:rPr>
              <a:t>Rulemaking without statutory foundation produces inconsistent results.</a:t>
            </a:r>
            <a:endParaRPr lang="en-US" sz="950" dirty="0"/>
          </a:p>
        </p:txBody>
      </p:sp>
      <p:sp>
        <p:nvSpPr>
          <p:cNvPr id="20" name="Shape 18"/>
          <p:cNvSpPr/>
          <p:nvPr/>
        </p:nvSpPr>
        <p:spPr>
          <a:xfrm>
            <a:off x="4526280" y="1371600"/>
            <a:ext cx="4160520" cy="3429000"/>
          </a:xfrm>
          <a:prstGeom prst="rect">
            <a:avLst/>
          </a:prstGeom>
          <a:solidFill>
            <a:srgbClr val="1B2A4A"/>
          </a:solidFill>
          <a:ln w="12700">
            <a:solidFill>
              <a:srgbClr val="1B2A4A"/>
            </a:solidFill>
            <a:prstDash val="solid"/>
          </a:ln>
        </p:spPr>
      </p:sp>
      <p:sp>
        <p:nvSpPr>
          <p:cNvPr id="21" name="Text 19"/>
          <p:cNvSpPr/>
          <p:nvPr/>
        </p:nvSpPr>
        <p:spPr>
          <a:xfrm>
            <a:off x="4663440" y="1481328"/>
            <a:ext cx="3886200" cy="228600"/>
          </a:xfrm>
          <a:prstGeom prst="rect">
            <a:avLst/>
          </a:prstGeom>
          <a:noFill/>
          <a:ln/>
        </p:spPr>
        <p:txBody>
          <a:bodyPr wrap="square" rtlCol="0" anchor="ctr"/>
          <a:lstStyle/>
          <a:p>
            <a:pPr indent="0" marL="0">
              <a:buNone/>
            </a:pPr>
            <a:r>
              <a:rPr lang="en-US" sz="750" b="1" spc="200" kern="0" dirty="0">
                <a:solidFill>
                  <a:srgbClr val="C9A84C"/>
                </a:solidFill>
                <a:latin typeface="Palatino Linotype" pitchFamily="34" charset="0"/>
                <a:ea typeface="Palatino Linotype" pitchFamily="34" charset="-122"/>
                <a:cs typeface="Palatino Linotype" pitchFamily="34" charset="-120"/>
              </a:rPr>
              <a:t>THE COALITION THAT ALREADY EXISTS</a:t>
            </a:r>
            <a:endParaRPr lang="en-US" sz="750" dirty="0"/>
          </a:p>
        </p:txBody>
      </p:sp>
      <p:sp>
        <p:nvSpPr>
          <p:cNvPr id="22" name="Text 20"/>
          <p:cNvSpPr/>
          <p:nvPr/>
        </p:nvSpPr>
        <p:spPr>
          <a:xfrm>
            <a:off x="4663440" y="1828800"/>
            <a:ext cx="3840480" cy="237744"/>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Standards Bodies</a:t>
            </a:r>
            <a:endParaRPr lang="en-US" sz="1100" dirty="0"/>
          </a:p>
        </p:txBody>
      </p:sp>
      <p:sp>
        <p:nvSpPr>
          <p:cNvPr id="23" name="Text 21"/>
          <p:cNvSpPr/>
          <p:nvPr/>
        </p:nvSpPr>
        <p:spPr>
          <a:xfrm>
            <a:off x="4663440" y="2084832"/>
            <a:ext cx="3840480" cy="384048"/>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W3C, IETF, ISO working groups already writing the technical standards VIDA mandates.</a:t>
            </a:r>
            <a:endParaRPr lang="en-US" sz="950" dirty="0"/>
          </a:p>
        </p:txBody>
      </p:sp>
      <p:sp>
        <p:nvSpPr>
          <p:cNvPr id="24" name="Text 22"/>
          <p:cNvSpPr/>
          <p:nvPr/>
        </p:nvSpPr>
        <p:spPr>
          <a:xfrm>
            <a:off x="4663440" y="2578608"/>
            <a:ext cx="3840480" cy="237744"/>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Identity Foundations</a:t>
            </a:r>
            <a:endParaRPr lang="en-US" sz="1100" dirty="0"/>
          </a:p>
        </p:txBody>
      </p:sp>
      <p:sp>
        <p:nvSpPr>
          <p:cNvPr id="25" name="Text 23"/>
          <p:cNvSpPr/>
          <p:nvPr/>
        </p:nvSpPr>
        <p:spPr>
          <a:xfrm>
            <a:off x="4663440" y="2834640"/>
            <a:ext cx="3840480" cy="384048"/>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Organizations providing credential ecosystem infrastructure. Your credibility strengthens their policy case.</a:t>
            </a:r>
            <a:endParaRPr lang="en-US" sz="950" dirty="0"/>
          </a:p>
        </p:txBody>
      </p:sp>
      <p:sp>
        <p:nvSpPr>
          <p:cNvPr id="26" name="Text 24"/>
          <p:cNvSpPr/>
          <p:nvPr/>
        </p:nvSpPr>
        <p:spPr>
          <a:xfrm>
            <a:off x="4663440" y="3328416"/>
            <a:ext cx="3840480" cy="237744"/>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Policy Advocates</a:t>
            </a:r>
            <a:endParaRPr lang="en-US" sz="1100" dirty="0"/>
          </a:p>
        </p:txBody>
      </p:sp>
      <p:sp>
        <p:nvSpPr>
          <p:cNvPr id="27" name="Text 25"/>
          <p:cNvSpPr/>
          <p:nvPr/>
        </p:nvSpPr>
        <p:spPr>
          <a:xfrm>
            <a:off x="4663440" y="3584448"/>
            <a:ext cx="3840480" cy="384048"/>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Constitutional scholars and legislative advocates who lack the technical credibility you carry with state CIOs.</a:t>
            </a:r>
            <a:endParaRPr lang="en-US" sz="950" dirty="0"/>
          </a:p>
        </p:txBody>
      </p:sp>
      <p:sp>
        <p:nvSpPr>
          <p:cNvPr id="28" name="Text 26"/>
          <p:cNvSpPr/>
          <p:nvPr/>
        </p:nvSpPr>
        <p:spPr>
          <a:xfrm>
            <a:off x="4663440" y="4078224"/>
            <a:ext cx="3840480" cy="237744"/>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The Fiduciary Commons</a:t>
            </a:r>
            <a:endParaRPr lang="en-US" sz="1100" dirty="0"/>
          </a:p>
        </p:txBody>
      </p:sp>
      <p:sp>
        <p:nvSpPr>
          <p:cNvPr id="29" name="Text 27"/>
          <p:cNvSpPr/>
          <p:nvPr/>
        </p:nvSpPr>
        <p:spPr>
          <a:xfrm>
            <a:off x="4663440" y="4334256"/>
            <a:ext cx="3840480" cy="384048"/>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Model statutes, framework, legislative resources at fiduciarycommons.com. The template is ready.</a:t>
            </a:r>
            <a:endParaRPr lang="en-US" sz="9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DISCUSSION</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Questions Worth Asking</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89888"/>
            <a:ext cx="8229600" cy="74980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Text 4"/>
          <p:cNvSpPr/>
          <p:nvPr/>
        </p:nvSpPr>
        <p:spPr>
          <a:xfrm>
            <a:off x="594360" y="1463040"/>
            <a:ext cx="2011680" cy="201168"/>
          </a:xfrm>
          <a:prstGeom prst="rect">
            <a:avLst/>
          </a:prstGeom>
          <a:noFill/>
          <a:ln/>
        </p:spPr>
        <p:txBody>
          <a:bodyPr wrap="square" rtlCol="0" anchor="ctr"/>
          <a:lstStyle/>
          <a:p>
            <a:pPr indent="0" marL="0">
              <a:buNone/>
            </a:pPr>
            <a:r>
              <a:rPr lang="en-US" sz="1000" b="1" dirty="0">
                <a:solidFill>
                  <a:srgbClr val="C9A84C"/>
                </a:solidFill>
                <a:latin typeface="Georgia" pitchFamily="34" charset="0"/>
                <a:ea typeface="Georgia" pitchFamily="34" charset="-122"/>
                <a:cs typeface="Georgia" pitchFamily="34" charset="-120"/>
              </a:rPr>
              <a:t>For identity vendors:</a:t>
            </a:r>
            <a:endParaRPr lang="en-US" sz="1000" dirty="0"/>
          </a:p>
        </p:txBody>
      </p:sp>
      <p:sp>
        <p:nvSpPr>
          <p:cNvPr id="7" name="Text 5"/>
          <p:cNvSpPr/>
          <p:nvPr/>
        </p:nvSpPr>
        <p:spPr>
          <a:xfrm>
            <a:off x="594360" y="1664208"/>
            <a:ext cx="77724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How does your current compliance posture change if your primary state market enacts PDTA-equivalent duties before VIDA-equivalent infrastructure requirements are in place? What does that scenario cost you, and who bears that cost?</a:t>
            </a:r>
            <a:endParaRPr lang="en-US" sz="1000" dirty="0"/>
          </a:p>
        </p:txBody>
      </p:sp>
      <p:sp>
        <p:nvSpPr>
          <p:cNvPr id="8" name="Shape 6"/>
          <p:cNvSpPr/>
          <p:nvPr/>
        </p:nvSpPr>
        <p:spPr>
          <a:xfrm>
            <a:off x="457200" y="2258568"/>
            <a:ext cx="8229600" cy="74980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9" name="Text 7"/>
          <p:cNvSpPr/>
          <p:nvPr/>
        </p:nvSpPr>
        <p:spPr>
          <a:xfrm>
            <a:off x="594360" y="2331720"/>
            <a:ext cx="2011680" cy="201168"/>
          </a:xfrm>
          <a:prstGeom prst="rect">
            <a:avLst/>
          </a:prstGeom>
          <a:noFill/>
          <a:ln/>
        </p:spPr>
        <p:txBody>
          <a:bodyPr wrap="square" rtlCol="0" anchor="ctr"/>
          <a:lstStyle/>
          <a:p>
            <a:pPr indent="0" marL="0">
              <a:buNone/>
            </a:pPr>
            <a:r>
              <a:rPr lang="en-US" sz="1000" b="1" dirty="0">
                <a:solidFill>
                  <a:srgbClr val="C9A84C"/>
                </a:solidFill>
                <a:latin typeface="Georgia" pitchFamily="34" charset="0"/>
                <a:ea typeface="Georgia" pitchFamily="34" charset="-122"/>
                <a:cs typeface="Georgia" pitchFamily="34" charset="-120"/>
              </a:rPr>
              <a:t>For protocol designers:</a:t>
            </a:r>
            <a:endParaRPr lang="en-US" sz="1000" dirty="0"/>
          </a:p>
        </p:txBody>
      </p:sp>
      <p:sp>
        <p:nvSpPr>
          <p:cNvPr id="10" name="Text 8"/>
          <p:cNvSpPr/>
          <p:nvPr/>
        </p:nvSpPr>
        <p:spPr>
          <a:xfrm>
            <a:off x="594360" y="2532888"/>
            <a:ext cx="77724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If fiduciary duties extend to verification metadata, what does that mean for the logging and analytics architecture you are building into your systems today? Are you designing audit trails in, or designing them out as a performance optimization?</a:t>
            </a:r>
            <a:endParaRPr lang="en-US" sz="1000" dirty="0"/>
          </a:p>
        </p:txBody>
      </p:sp>
      <p:sp>
        <p:nvSpPr>
          <p:cNvPr id="11" name="Shape 9"/>
          <p:cNvSpPr/>
          <p:nvPr/>
        </p:nvSpPr>
        <p:spPr>
          <a:xfrm>
            <a:off x="457200" y="3127248"/>
            <a:ext cx="8229600" cy="74980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2" name="Text 10"/>
          <p:cNvSpPr/>
          <p:nvPr/>
        </p:nvSpPr>
        <p:spPr>
          <a:xfrm>
            <a:off x="594360" y="3200400"/>
            <a:ext cx="2011680" cy="201168"/>
          </a:xfrm>
          <a:prstGeom prst="rect">
            <a:avLst/>
          </a:prstGeom>
          <a:noFill/>
          <a:ln/>
        </p:spPr>
        <p:txBody>
          <a:bodyPr wrap="square" rtlCol="0" anchor="ctr"/>
          <a:lstStyle/>
          <a:p>
            <a:pPr indent="0" marL="0">
              <a:buNone/>
            </a:pPr>
            <a:r>
              <a:rPr lang="en-US" sz="1000" b="1" dirty="0">
                <a:solidFill>
                  <a:srgbClr val="C9A84C"/>
                </a:solidFill>
                <a:latin typeface="Georgia" pitchFamily="34" charset="0"/>
                <a:ea typeface="Georgia" pitchFamily="34" charset="-122"/>
                <a:cs typeface="Georgia" pitchFamily="34" charset="-120"/>
              </a:rPr>
              <a:t>For everyone:</a:t>
            </a:r>
            <a:endParaRPr lang="en-US" sz="1000" dirty="0"/>
          </a:p>
        </p:txBody>
      </p:sp>
      <p:sp>
        <p:nvSpPr>
          <p:cNvPr id="13" name="Text 11"/>
          <p:cNvSpPr/>
          <p:nvPr/>
        </p:nvSpPr>
        <p:spPr>
          <a:xfrm>
            <a:off x="594360" y="3401568"/>
            <a:ext cx="77724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What is the cost of building a multi-state business in an environment where three states have enacted three different partial versions of this framework in three years? How do you price that complexity into your contracts?</a:t>
            </a:r>
            <a:endParaRPr lang="en-US" sz="1000" dirty="0"/>
          </a:p>
        </p:txBody>
      </p:sp>
      <p:sp>
        <p:nvSpPr>
          <p:cNvPr id="14" name="Shape 12"/>
          <p:cNvSpPr/>
          <p:nvPr/>
        </p:nvSpPr>
        <p:spPr>
          <a:xfrm>
            <a:off x="457200" y="3995928"/>
            <a:ext cx="8229600" cy="74980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5" name="Text 13"/>
          <p:cNvSpPr/>
          <p:nvPr/>
        </p:nvSpPr>
        <p:spPr>
          <a:xfrm>
            <a:off x="594360" y="4069080"/>
            <a:ext cx="2011680" cy="201168"/>
          </a:xfrm>
          <a:prstGeom prst="rect">
            <a:avLst/>
          </a:prstGeom>
          <a:noFill/>
          <a:ln/>
        </p:spPr>
        <p:txBody>
          <a:bodyPr wrap="square" rtlCol="0" anchor="ctr"/>
          <a:lstStyle/>
          <a:p>
            <a:pPr indent="0" marL="0">
              <a:buNone/>
            </a:pPr>
            <a:r>
              <a:rPr lang="en-US" sz="1000" b="1" dirty="0">
                <a:solidFill>
                  <a:srgbClr val="C9A84C"/>
                </a:solidFill>
                <a:latin typeface="Georgia" pitchFamily="34" charset="0"/>
                <a:ea typeface="Georgia" pitchFamily="34" charset="-122"/>
                <a:cs typeface="Georgia" pitchFamily="34" charset="-120"/>
              </a:rPr>
              <a:t>If discussion stalls:</a:t>
            </a:r>
            <a:endParaRPr lang="en-US" sz="1000" dirty="0"/>
          </a:p>
        </p:txBody>
      </p:sp>
      <p:sp>
        <p:nvSpPr>
          <p:cNvPr id="16" name="Text 14"/>
          <p:cNvSpPr/>
          <p:nvPr/>
        </p:nvSpPr>
        <p:spPr>
          <a:xfrm>
            <a:off x="594360" y="4270248"/>
            <a:ext cx="77724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Has anyone in this room been asked to certify compliance with a statutory requirement that the underlying system could not structurally meet? That is Scenario Two. It is happening now. How are practitioners navigating it?</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9A84C"/>
          </a:solidFill>
          <a:ln w="12700">
            <a:solidFill>
              <a:srgbClr val="C9A84C"/>
            </a:solidFill>
            <a:prstDash val="solid"/>
          </a:ln>
        </p:spPr>
      </p:sp>
      <p:sp>
        <p:nvSpPr>
          <p:cNvPr id="3" name="Text 1"/>
          <p:cNvSpPr/>
          <p:nvPr/>
        </p:nvSpPr>
        <p:spPr>
          <a:xfrm>
            <a:off x="502920" y="502920"/>
            <a:ext cx="8229600" cy="365760"/>
          </a:xfrm>
          <a:prstGeom prst="rect">
            <a:avLst/>
          </a:prstGeom>
          <a:noFill/>
          <a:ln/>
        </p:spPr>
        <p:txBody>
          <a:bodyPr wrap="square" rtlCol="0" anchor="ctr"/>
          <a:lstStyle/>
          <a:p>
            <a:pPr indent="0" marL="0">
              <a:buNone/>
            </a:pPr>
            <a:r>
              <a:rPr lang="en-US" sz="1100" b="1" spc="400" kern="0" dirty="0">
                <a:solidFill>
                  <a:srgbClr val="C9A84C"/>
                </a:solidFill>
                <a:latin typeface="Palatino Linotype" pitchFamily="34" charset="0"/>
                <a:ea typeface="Palatino Linotype" pitchFamily="34" charset="-122"/>
                <a:cs typeface="Palatino Linotype" pitchFamily="34" charset="-120"/>
              </a:rPr>
              <a:t>THE FIDUCIARY COMMONS</a:t>
            </a:r>
            <a:endParaRPr lang="en-US" sz="1100" dirty="0"/>
          </a:p>
        </p:txBody>
      </p:sp>
      <p:sp>
        <p:nvSpPr>
          <p:cNvPr id="4" name="Text 2"/>
          <p:cNvSpPr/>
          <p:nvPr/>
        </p:nvSpPr>
        <p:spPr>
          <a:xfrm>
            <a:off x="502920" y="914400"/>
            <a:ext cx="8229600" cy="502920"/>
          </a:xfrm>
          <a:prstGeom prst="rect">
            <a:avLst/>
          </a:prstGeom>
          <a:noFill/>
          <a:ln/>
        </p:spPr>
        <p:txBody>
          <a:bodyPr wrap="square" rtlCol="0" anchor="ctr"/>
          <a:lstStyle/>
          <a:p>
            <a:pPr indent="0" marL="0">
              <a:buNone/>
            </a:pPr>
            <a:r>
              <a:rPr lang="en-US" sz="2800" b="1" dirty="0">
                <a:solidFill>
                  <a:srgbClr val="FFFFFF"/>
                </a:solidFill>
                <a:latin typeface="Palatino Linotype" pitchFamily="34" charset="0"/>
                <a:ea typeface="Palatino Linotype" pitchFamily="34" charset="-122"/>
                <a:cs typeface="Palatino Linotype" pitchFamily="34" charset="-120"/>
              </a:rPr>
              <a:t>Three Concrete Actions</a:t>
            </a:r>
            <a:endParaRPr lang="en-US" sz="2800" dirty="0"/>
          </a:p>
        </p:txBody>
      </p:sp>
      <p:sp>
        <p:nvSpPr>
          <p:cNvPr id="5" name="Shape 3"/>
          <p:cNvSpPr/>
          <p:nvPr/>
        </p:nvSpPr>
        <p:spPr>
          <a:xfrm>
            <a:off x="502920" y="1463040"/>
            <a:ext cx="8138160" cy="36576"/>
          </a:xfrm>
          <a:prstGeom prst="rect">
            <a:avLst/>
          </a:prstGeom>
          <a:solidFill>
            <a:srgbClr val="C9A84C"/>
          </a:solidFill>
          <a:ln w="12700">
            <a:solidFill>
              <a:srgbClr val="C9A84C"/>
            </a:solidFill>
            <a:prstDash val="solid"/>
          </a:ln>
        </p:spPr>
      </p:sp>
      <p:sp>
        <p:nvSpPr>
          <p:cNvPr id="6" name="Shape 4"/>
          <p:cNvSpPr/>
          <p:nvPr/>
        </p:nvSpPr>
        <p:spPr>
          <a:xfrm>
            <a:off x="502920" y="1627632"/>
            <a:ext cx="8138160" cy="868680"/>
          </a:xfrm>
          <a:prstGeom prst="rect">
            <a:avLst/>
          </a:prstGeom>
          <a:solidFill>
            <a:srgbClr val="111D33"/>
          </a:solidFill>
          <a:ln w="6350">
            <a:solidFill>
              <a:srgbClr val="C9A84C"/>
            </a:solidFill>
            <a:prstDash val="solid"/>
          </a:ln>
        </p:spPr>
      </p:sp>
      <p:sp>
        <p:nvSpPr>
          <p:cNvPr id="7" name="Text 5"/>
          <p:cNvSpPr/>
          <p:nvPr/>
        </p:nvSpPr>
        <p:spPr>
          <a:xfrm>
            <a:off x="640080" y="1883664"/>
            <a:ext cx="411480" cy="384048"/>
          </a:xfrm>
          <a:prstGeom prst="rect">
            <a:avLst/>
          </a:prstGeom>
          <a:noFill/>
          <a:ln/>
        </p:spPr>
        <p:txBody>
          <a:bodyPr wrap="square" rtlCol="0" anchor="ctr"/>
          <a:lstStyle/>
          <a:p>
            <a:pPr algn="ctr" indent="0" marL="0">
              <a:buNone/>
            </a:pPr>
            <a:r>
              <a:rPr lang="en-US" sz="2000" b="1" dirty="0">
                <a:solidFill>
                  <a:srgbClr val="C9A84C"/>
                </a:solidFill>
                <a:latin typeface="Palatino Linotype" pitchFamily="34" charset="0"/>
                <a:ea typeface="Palatino Linotype" pitchFamily="34" charset="-122"/>
                <a:cs typeface="Palatino Linotype" pitchFamily="34" charset="-120"/>
              </a:rPr>
              <a:t>1</a:t>
            </a:r>
            <a:endParaRPr lang="en-US" sz="2000" dirty="0"/>
          </a:p>
        </p:txBody>
      </p:sp>
      <p:sp>
        <p:nvSpPr>
          <p:cNvPr id="8" name="Text 6"/>
          <p:cNvSpPr/>
          <p:nvPr/>
        </p:nvSpPr>
        <p:spPr>
          <a:xfrm>
            <a:off x="1188720" y="1719072"/>
            <a:ext cx="7315200" cy="256032"/>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Understand your state's legislative posture.</a:t>
            </a:r>
            <a:endParaRPr lang="en-US" sz="1200" dirty="0"/>
          </a:p>
        </p:txBody>
      </p:sp>
      <p:sp>
        <p:nvSpPr>
          <p:cNvPr id="9" name="Text 7"/>
          <p:cNvSpPr/>
          <p:nvPr/>
        </p:nvSpPr>
        <p:spPr>
          <a:xfrm>
            <a:off x="1188720" y="2011680"/>
            <a:ext cx="7315200" cy="41148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Identify whether your primary market states have active digital identity or data fiduciary legislation in progress. Determine which pieces of the framework are under consideration and which are absent. You cannot engage effectively with a process you have not mapped.</a:t>
            </a:r>
            <a:endParaRPr lang="en-US" sz="1000" dirty="0"/>
          </a:p>
        </p:txBody>
      </p:sp>
      <p:sp>
        <p:nvSpPr>
          <p:cNvPr id="10" name="Shape 8"/>
          <p:cNvSpPr/>
          <p:nvPr/>
        </p:nvSpPr>
        <p:spPr>
          <a:xfrm>
            <a:off x="502920" y="2615184"/>
            <a:ext cx="8138160" cy="868680"/>
          </a:xfrm>
          <a:prstGeom prst="rect">
            <a:avLst/>
          </a:prstGeom>
          <a:solidFill>
            <a:srgbClr val="111D33"/>
          </a:solidFill>
          <a:ln w="6350">
            <a:solidFill>
              <a:srgbClr val="C9A84C"/>
            </a:solidFill>
            <a:prstDash val="solid"/>
          </a:ln>
        </p:spPr>
      </p:sp>
      <p:sp>
        <p:nvSpPr>
          <p:cNvPr id="11" name="Text 9"/>
          <p:cNvSpPr/>
          <p:nvPr/>
        </p:nvSpPr>
        <p:spPr>
          <a:xfrm>
            <a:off x="640080" y="2871216"/>
            <a:ext cx="411480" cy="384048"/>
          </a:xfrm>
          <a:prstGeom prst="rect">
            <a:avLst/>
          </a:prstGeom>
          <a:noFill/>
          <a:ln/>
        </p:spPr>
        <p:txBody>
          <a:bodyPr wrap="square" rtlCol="0" anchor="ctr"/>
          <a:lstStyle/>
          <a:p>
            <a:pPr algn="ctr" indent="0" marL="0">
              <a:buNone/>
            </a:pPr>
            <a:r>
              <a:rPr lang="en-US" sz="2000" b="1" dirty="0">
                <a:solidFill>
                  <a:srgbClr val="C9A84C"/>
                </a:solidFill>
                <a:latin typeface="Palatino Linotype" pitchFamily="34" charset="0"/>
                <a:ea typeface="Palatino Linotype" pitchFamily="34" charset="-122"/>
                <a:cs typeface="Palatino Linotype" pitchFamily="34" charset="-120"/>
              </a:rPr>
              <a:t>2</a:t>
            </a:r>
            <a:endParaRPr lang="en-US" sz="2000" dirty="0"/>
          </a:p>
        </p:txBody>
      </p:sp>
      <p:sp>
        <p:nvSpPr>
          <p:cNvPr id="12" name="Text 10"/>
          <p:cNvSpPr/>
          <p:nvPr/>
        </p:nvSpPr>
        <p:spPr>
          <a:xfrm>
            <a:off x="1188720" y="2706624"/>
            <a:ext cx="7315200" cy="256032"/>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Assess your own architecture against the full framework.</a:t>
            </a:r>
            <a:endParaRPr lang="en-US" sz="1200" dirty="0"/>
          </a:p>
        </p:txBody>
      </p:sp>
      <p:sp>
        <p:nvSpPr>
          <p:cNvPr id="13" name="Text 11"/>
          <p:cNvSpPr/>
          <p:nvPr/>
        </p:nvSpPr>
        <p:spPr>
          <a:xfrm>
            <a:off x="1188720" y="2999232"/>
            <a:ext cx="7315200" cy="41148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Run your systems against VIDA, PDTA, and GAAFA requirements as a compliance readiness audit. That assessment prepares you for mandatory compliance and builds the technical credibility that makes your legislative engagement persuasive.</a:t>
            </a:r>
            <a:endParaRPr lang="en-US" sz="1000" dirty="0"/>
          </a:p>
        </p:txBody>
      </p:sp>
      <p:sp>
        <p:nvSpPr>
          <p:cNvPr id="14" name="Shape 12"/>
          <p:cNvSpPr/>
          <p:nvPr/>
        </p:nvSpPr>
        <p:spPr>
          <a:xfrm>
            <a:off x="502920" y="3602736"/>
            <a:ext cx="8138160" cy="868680"/>
          </a:xfrm>
          <a:prstGeom prst="rect">
            <a:avLst/>
          </a:prstGeom>
          <a:solidFill>
            <a:srgbClr val="111D33"/>
          </a:solidFill>
          <a:ln w="6350">
            <a:solidFill>
              <a:srgbClr val="C9A84C"/>
            </a:solidFill>
            <a:prstDash val="solid"/>
          </a:ln>
        </p:spPr>
      </p:sp>
      <p:sp>
        <p:nvSpPr>
          <p:cNvPr id="15" name="Text 13"/>
          <p:cNvSpPr/>
          <p:nvPr/>
        </p:nvSpPr>
        <p:spPr>
          <a:xfrm>
            <a:off x="640080" y="3858768"/>
            <a:ext cx="411480" cy="384048"/>
          </a:xfrm>
          <a:prstGeom prst="rect">
            <a:avLst/>
          </a:prstGeom>
          <a:noFill/>
          <a:ln/>
        </p:spPr>
        <p:txBody>
          <a:bodyPr wrap="square" rtlCol="0" anchor="ctr"/>
          <a:lstStyle/>
          <a:p>
            <a:pPr algn="ctr" indent="0" marL="0">
              <a:buNone/>
            </a:pPr>
            <a:r>
              <a:rPr lang="en-US" sz="2000" b="1" dirty="0">
                <a:solidFill>
                  <a:srgbClr val="C9A84C"/>
                </a:solidFill>
                <a:latin typeface="Palatino Linotype" pitchFamily="34" charset="0"/>
                <a:ea typeface="Palatino Linotype" pitchFamily="34" charset="-122"/>
                <a:cs typeface="Palatino Linotype" pitchFamily="34" charset="-120"/>
              </a:rPr>
              <a:t>3</a:t>
            </a:r>
            <a:endParaRPr lang="en-US" sz="2000" dirty="0"/>
          </a:p>
        </p:txBody>
      </p:sp>
      <p:sp>
        <p:nvSpPr>
          <p:cNvPr id="16" name="Text 14"/>
          <p:cNvSpPr/>
          <p:nvPr/>
        </p:nvSpPr>
        <p:spPr>
          <a:xfrm>
            <a:off x="1188720" y="3694176"/>
            <a:ext cx="7315200" cy="256032"/>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Make your technical expertise available.</a:t>
            </a:r>
            <a:endParaRPr lang="en-US" sz="1200" dirty="0"/>
          </a:p>
        </p:txBody>
      </p:sp>
      <p:sp>
        <p:nvSpPr>
          <p:cNvPr id="17" name="Text 15"/>
          <p:cNvSpPr/>
          <p:nvPr/>
        </p:nvSpPr>
        <p:spPr>
          <a:xfrm>
            <a:off x="1188720" y="3986784"/>
            <a:ext cx="7315200" cy="41148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Engage with legislative staff and state technology officials. Explain what technically achievable compliance looks like, what realistic timelines are, and where draft legislation has gaps that will create implementation problems.</a:t>
            </a:r>
            <a:endParaRPr lang="en-US" sz="1000" dirty="0"/>
          </a:p>
        </p:txBody>
      </p:sp>
      <p:sp>
        <p:nvSpPr>
          <p:cNvPr id="18" name="Shape 16"/>
          <p:cNvSpPr/>
          <p:nvPr/>
        </p:nvSpPr>
        <p:spPr>
          <a:xfrm>
            <a:off x="502920" y="4645152"/>
            <a:ext cx="8138160" cy="384048"/>
          </a:xfrm>
          <a:prstGeom prst="rect">
            <a:avLst/>
          </a:prstGeom>
          <a:solidFill>
            <a:srgbClr val="111D33"/>
          </a:solidFill>
          <a:ln w="12700">
            <a:solidFill>
              <a:srgbClr val="C9A84C"/>
            </a:solidFill>
            <a:prstDash val="solid"/>
          </a:ln>
        </p:spPr>
      </p:sp>
      <p:sp>
        <p:nvSpPr>
          <p:cNvPr id="19" name="Text 17"/>
          <p:cNvSpPr/>
          <p:nvPr/>
        </p:nvSpPr>
        <p:spPr>
          <a:xfrm>
            <a:off x="658368" y="4709160"/>
            <a:ext cx="7827264" cy="256032"/>
          </a:xfrm>
          <a:prstGeom prst="rect">
            <a:avLst/>
          </a:prstGeom>
          <a:noFill/>
          <a:ln/>
        </p:spPr>
        <p:txBody>
          <a:bodyPr wrap="square" rtlCol="0" anchor="ctr"/>
          <a:lstStyle/>
          <a:p>
            <a:pPr indent="0" marL="0">
              <a:buNone/>
            </a:pPr>
            <a:r>
              <a:rPr lang="en-US" sz="950" dirty="0">
                <a:solidFill>
                  <a:srgbClr val="C9A84C"/>
                </a:solidFill>
                <a:latin typeface="Georgia" pitchFamily="34" charset="0"/>
                <a:ea typeface="Georgia" pitchFamily="34" charset="-122"/>
                <a:cs typeface="Georgia" pitchFamily="34" charset="-120"/>
              </a:rPr>
              <a:t>fiduciarycommons.com  |  michael@fiduciarycommons.com  |  Model statutes: VIDA, PDTA, GAAFA  |  Legislative resources</a:t>
            </a:r>
            <a:endParaRPr lang="en-US" sz="9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NEXT  |  SESSION 3 OF 3</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Session 3: The Inference Problem</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298448"/>
            <a:ext cx="8229600" cy="347472"/>
          </a:xfrm>
          <a:prstGeom prst="rect">
            <a:avLst/>
          </a:prstGeom>
          <a:noFill/>
          <a:ln/>
        </p:spPr>
        <p:txBody>
          <a:bodyPr wrap="square" rtlCol="0" anchor="ctr"/>
          <a:lstStyle/>
          <a:p>
            <a:pPr indent="0" marL="0">
              <a:buNone/>
            </a:pPr>
            <a:r>
              <a:rPr lang="en-US" sz="1600" i="1" dirty="0">
                <a:solidFill>
                  <a:srgbClr val="C9A84C"/>
                </a:solidFill>
                <a:latin typeface="Palatino Linotype" pitchFamily="34" charset="0"/>
                <a:ea typeface="Palatino Linotype" pitchFamily="34" charset="-122"/>
                <a:cs typeface="Palatino Linotype" pitchFamily="34" charset="-120"/>
              </a:rPr>
              <a:t>Completing the Architecture</a:t>
            </a:r>
            <a:endParaRPr lang="en-US" sz="1600" dirty="0"/>
          </a:p>
        </p:txBody>
      </p:sp>
      <p:sp>
        <p:nvSpPr>
          <p:cNvPr id="6" name="Shape 4"/>
          <p:cNvSpPr/>
          <p:nvPr/>
        </p:nvSpPr>
        <p:spPr>
          <a:xfrm>
            <a:off x="457200" y="1847088"/>
            <a:ext cx="8229600" cy="65836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7" name="Shape 5"/>
          <p:cNvSpPr/>
          <p:nvPr/>
        </p:nvSpPr>
        <p:spPr>
          <a:xfrm>
            <a:off x="457200" y="1847088"/>
            <a:ext cx="91440" cy="658368"/>
          </a:xfrm>
          <a:prstGeom prst="rect">
            <a:avLst/>
          </a:prstGeom>
          <a:solidFill>
            <a:srgbClr val="C9A84C"/>
          </a:solidFill>
          <a:ln w="12700">
            <a:solidFill>
              <a:srgbClr val="C9A84C"/>
            </a:solidFill>
            <a:prstDash val="solid"/>
          </a:ln>
        </p:spPr>
      </p:sp>
      <p:sp>
        <p:nvSpPr>
          <p:cNvPr id="8" name="Text 6"/>
          <p:cNvSpPr/>
          <p:nvPr/>
        </p:nvSpPr>
        <p:spPr>
          <a:xfrm>
            <a:off x="685800" y="1920240"/>
            <a:ext cx="7772400" cy="219456"/>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The gap Sessions 1 and 2 left open.</a:t>
            </a:r>
            <a:endParaRPr lang="en-US" sz="1100" dirty="0"/>
          </a:p>
        </p:txBody>
      </p:sp>
      <p:sp>
        <p:nvSpPr>
          <p:cNvPr id="9" name="Text 7"/>
          <p:cNvSpPr/>
          <p:nvPr/>
        </p:nvSpPr>
        <p:spPr>
          <a:xfrm>
            <a:off x="685800" y="2157984"/>
            <a:ext cx="7772400" cy="292608"/>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VIDA and PDTA protect what is collected and how it is held. A system that never collects a fact can still reconstruct it through AI inference over transaction patterns. That is the gap Session 3 addresses.</a:t>
            </a:r>
            <a:endParaRPr lang="en-US" sz="1000" dirty="0"/>
          </a:p>
        </p:txBody>
      </p:sp>
      <p:sp>
        <p:nvSpPr>
          <p:cNvPr id="10" name="Shape 8"/>
          <p:cNvSpPr/>
          <p:nvPr/>
        </p:nvSpPr>
        <p:spPr>
          <a:xfrm>
            <a:off x="457200" y="2624328"/>
            <a:ext cx="8229600" cy="65836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1" name="Shape 9"/>
          <p:cNvSpPr/>
          <p:nvPr/>
        </p:nvSpPr>
        <p:spPr>
          <a:xfrm>
            <a:off x="457200" y="2624328"/>
            <a:ext cx="91440" cy="658368"/>
          </a:xfrm>
          <a:prstGeom prst="rect">
            <a:avLst/>
          </a:prstGeom>
          <a:solidFill>
            <a:srgbClr val="C9A84C"/>
          </a:solidFill>
          <a:ln w="12700">
            <a:solidFill>
              <a:srgbClr val="C9A84C"/>
            </a:solidFill>
            <a:prstDash val="solid"/>
          </a:ln>
        </p:spPr>
      </p:sp>
      <p:sp>
        <p:nvSpPr>
          <p:cNvPr id="12" name="Text 10"/>
          <p:cNvSpPr/>
          <p:nvPr/>
        </p:nvSpPr>
        <p:spPr>
          <a:xfrm>
            <a:off x="685800" y="2697480"/>
            <a:ext cx="7772400" cy="219456"/>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Carpenter v. United States and the shifting legal ground.</a:t>
            </a:r>
            <a:endParaRPr lang="en-US" sz="1100" dirty="0"/>
          </a:p>
        </p:txBody>
      </p:sp>
      <p:sp>
        <p:nvSpPr>
          <p:cNvPr id="13" name="Text 11"/>
          <p:cNvSpPr/>
          <p:nvPr/>
        </p:nvSpPr>
        <p:spPr>
          <a:xfrm>
            <a:off x="685800" y="2935224"/>
            <a:ext cx="7772400" cy="292608"/>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The Supreme Court held that aggregate location data reveals the privacies of life. The Third Party Doctrine is in retreat. Systems built on third-party data sharing assumptions are built on contested legal ground.</a:t>
            </a:r>
            <a:endParaRPr lang="en-US" sz="1000" dirty="0"/>
          </a:p>
        </p:txBody>
      </p:sp>
      <p:sp>
        <p:nvSpPr>
          <p:cNvPr id="14" name="Shape 12"/>
          <p:cNvSpPr/>
          <p:nvPr/>
        </p:nvSpPr>
        <p:spPr>
          <a:xfrm>
            <a:off x="457200" y="3401568"/>
            <a:ext cx="8229600" cy="65836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5" name="Shape 13"/>
          <p:cNvSpPr/>
          <p:nvPr/>
        </p:nvSpPr>
        <p:spPr>
          <a:xfrm>
            <a:off x="457200" y="3401568"/>
            <a:ext cx="91440" cy="658368"/>
          </a:xfrm>
          <a:prstGeom prst="rect">
            <a:avLst/>
          </a:prstGeom>
          <a:solidFill>
            <a:srgbClr val="C9A84C"/>
          </a:solidFill>
          <a:ln w="12700">
            <a:solidFill>
              <a:srgbClr val="C9A84C"/>
            </a:solidFill>
            <a:prstDash val="solid"/>
          </a:ln>
        </p:spPr>
      </p:sp>
      <p:sp>
        <p:nvSpPr>
          <p:cNvPr id="16" name="Text 14"/>
          <p:cNvSpPr/>
          <p:nvPr/>
        </p:nvSpPr>
        <p:spPr>
          <a:xfrm>
            <a:off x="685800" y="3474720"/>
            <a:ext cx="7772400" cy="219456"/>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What GAAFA compliance actually requires architecturally.</a:t>
            </a:r>
            <a:endParaRPr lang="en-US" sz="1100" dirty="0"/>
          </a:p>
        </p:txBody>
      </p:sp>
      <p:sp>
        <p:nvSpPr>
          <p:cNvPr id="17" name="Text 15"/>
          <p:cNvSpPr/>
          <p:nvPr/>
        </p:nvSpPr>
        <p:spPr>
          <a:xfrm>
            <a:off x="685800" y="3712464"/>
            <a:ext cx="7772400" cy="292608"/>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Four properties: purpose-sequestered databases, cryptographic individual-controlled immutable audit trails, explainability by design, and inference prohibitions enforced architecturally rather than by policy attestation.</a:t>
            </a:r>
            <a:endParaRPr lang="en-US" sz="1000" dirty="0"/>
          </a:p>
        </p:txBody>
      </p:sp>
      <p:sp>
        <p:nvSpPr>
          <p:cNvPr id="18" name="Shape 16"/>
          <p:cNvSpPr/>
          <p:nvPr/>
        </p:nvSpPr>
        <p:spPr>
          <a:xfrm>
            <a:off x="457200" y="4178808"/>
            <a:ext cx="8229600" cy="65836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9" name="Shape 17"/>
          <p:cNvSpPr/>
          <p:nvPr/>
        </p:nvSpPr>
        <p:spPr>
          <a:xfrm>
            <a:off x="457200" y="4178808"/>
            <a:ext cx="91440" cy="658368"/>
          </a:xfrm>
          <a:prstGeom prst="rect">
            <a:avLst/>
          </a:prstGeom>
          <a:solidFill>
            <a:srgbClr val="C9A84C"/>
          </a:solidFill>
          <a:ln w="12700">
            <a:solidFill>
              <a:srgbClr val="C9A84C"/>
            </a:solidFill>
            <a:prstDash val="solid"/>
          </a:ln>
        </p:spPr>
      </p:sp>
      <p:sp>
        <p:nvSpPr>
          <p:cNvPr id="20" name="Text 18"/>
          <p:cNvSpPr/>
          <p:nvPr/>
        </p:nvSpPr>
        <p:spPr>
          <a:xfrm>
            <a:off x="685800" y="4251960"/>
            <a:ext cx="7772400" cy="219456"/>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Article 3B: procurement as the leverage point.</a:t>
            </a:r>
            <a:endParaRPr lang="en-US" sz="1100" dirty="0"/>
          </a:p>
        </p:txBody>
      </p:sp>
      <p:sp>
        <p:nvSpPr>
          <p:cNvPr id="21" name="Text 19"/>
          <p:cNvSpPr/>
          <p:nvPr/>
        </p:nvSpPr>
        <p:spPr>
          <a:xfrm>
            <a:off x="685800" y="4489704"/>
            <a:ext cx="7772400" cy="292608"/>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A proposed addition to the ABA Model Procurement Code that creates a legally sound pathway for genuinely novel technology and structurally advantages GAAFA-compliant vendors.</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THE FIDUCIARY COMMONS  |  SESSION 2 OF 3</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Session Overview</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298448"/>
            <a:ext cx="8229600" cy="256032"/>
          </a:xfrm>
          <a:prstGeom prst="rect">
            <a:avLst/>
          </a:prstGeom>
          <a:noFill/>
          <a:ln/>
        </p:spPr>
        <p:txBody>
          <a:bodyPr wrap="square" rtlCol="0" anchor="ctr"/>
          <a:lstStyle/>
          <a:p>
            <a:pPr indent="0" marL="0">
              <a:buNone/>
            </a:pPr>
            <a:r>
              <a:rPr lang="en-US" sz="1200" i="1" dirty="0">
                <a:solidFill>
                  <a:srgbClr val="6B7280"/>
                </a:solidFill>
                <a:latin typeface="Georgia" pitchFamily="34" charset="0"/>
                <a:ea typeface="Georgia" pitchFamily="34" charset="-122"/>
                <a:cs typeface="Georgia" pitchFamily="34" charset="-120"/>
              </a:rPr>
              <a:t>The central argument: incomplete legislation is not a theoretical problem. It is a commercial problem.</a:t>
            </a:r>
            <a:endParaRPr lang="en-US" sz="1200" dirty="0"/>
          </a:p>
        </p:txBody>
      </p:sp>
      <p:sp>
        <p:nvSpPr>
          <p:cNvPr id="6" name="Shape 4"/>
          <p:cNvSpPr/>
          <p:nvPr/>
        </p:nvSpPr>
        <p:spPr>
          <a:xfrm>
            <a:off x="457200" y="1664208"/>
            <a:ext cx="8229600" cy="9144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7" name="Shape 5"/>
          <p:cNvSpPr/>
          <p:nvPr/>
        </p:nvSpPr>
        <p:spPr>
          <a:xfrm>
            <a:off x="457200" y="1664208"/>
            <a:ext cx="91440" cy="914400"/>
          </a:xfrm>
          <a:prstGeom prst="rect">
            <a:avLst/>
          </a:prstGeom>
          <a:solidFill>
            <a:srgbClr val="C9A84C"/>
          </a:solidFill>
          <a:ln w="12700">
            <a:solidFill>
              <a:srgbClr val="C9A84C"/>
            </a:solidFill>
            <a:prstDash val="solid"/>
          </a:ln>
        </p:spPr>
      </p:sp>
      <p:sp>
        <p:nvSpPr>
          <p:cNvPr id="8" name="Text 6"/>
          <p:cNvSpPr/>
          <p:nvPr/>
        </p:nvSpPr>
        <p:spPr>
          <a:xfrm>
            <a:off x="685800" y="1755648"/>
            <a:ext cx="502920" cy="411480"/>
          </a:xfrm>
          <a:prstGeom prst="rect">
            <a:avLst/>
          </a:prstGeom>
          <a:noFill/>
          <a:ln/>
        </p:spPr>
        <p:txBody>
          <a:bodyPr wrap="square" rtlCol="0" anchor="ctr"/>
          <a:lstStyle/>
          <a:p>
            <a:pPr indent="0" marL="0">
              <a:buNone/>
            </a:pPr>
            <a:r>
              <a:rPr lang="en-US" sz="2000" b="1" dirty="0">
                <a:solidFill>
                  <a:srgbClr val="C9A84C"/>
                </a:solidFill>
                <a:latin typeface="Palatino Linotype" pitchFamily="34" charset="0"/>
                <a:ea typeface="Palatino Linotype" pitchFamily="34" charset="-122"/>
                <a:cs typeface="Palatino Linotype" pitchFamily="34" charset="-120"/>
              </a:rPr>
              <a:t>I</a:t>
            </a:r>
            <a:endParaRPr lang="en-US" sz="2000" dirty="0"/>
          </a:p>
        </p:txBody>
      </p:sp>
      <p:sp>
        <p:nvSpPr>
          <p:cNvPr id="9" name="Text 7"/>
          <p:cNvSpPr/>
          <p:nvPr/>
        </p:nvSpPr>
        <p:spPr>
          <a:xfrm>
            <a:off x="1298448" y="1755648"/>
            <a:ext cx="7223760" cy="256032"/>
          </a:xfrm>
          <a:prstGeom prst="rect">
            <a:avLst/>
          </a:prstGeom>
          <a:noFill/>
          <a:ln/>
        </p:spPr>
        <p:txBody>
          <a:bodyPr wrap="square" rtlCol="0" anchor="ctr"/>
          <a:lstStyle/>
          <a:p>
            <a:pPr indent="0" marL="0">
              <a:buNone/>
            </a:pPr>
            <a:r>
              <a:rPr lang="en-US" sz="1300" b="1" dirty="0">
                <a:solidFill>
                  <a:srgbClr val="1B2A4A"/>
                </a:solidFill>
                <a:latin typeface="Palatino Linotype" pitchFamily="34" charset="0"/>
                <a:ea typeface="Palatino Linotype" pitchFamily="34" charset="-122"/>
                <a:cs typeface="Palatino Linotype" pitchFamily="34" charset="-120"/>
              </a:rPr>
              <a:t>The Regulatory Gap Problem</a:t>
            </a:r>
            <a:endParaRPr lang="en-US" sz="1300" dirty="0"/>
          </a:p>
        </p:txBody>
      </p:sp>
      <p:sp>
        <p:nvSpPr>
          <p:cNvPr id="10" name="Text 8"/>
          <p:cNvSpPr/>
          <p:nvPr/>
        </p:nvSpPr>
        <p:spPr>
          <a:xfrm>
            <a:off x="1298448" y="2048256"/>
            <a:ext cx="7223760" cy="411480"/>
          </a:xfrm>
          <a:prstGeom prst="rect">
            <a:avLst/>
          </a:prstGeom>
          <a:noFill/>
          <a:ln/>
        </p:spPr>
        <p:txBody>
          <a:bodyPr wrap="square" rtlCol="0" anchor="ctr"/>
          <a:lstStyle/>
          <a:p>
            <a:pPr indent="0" marL="0">
              <a:buNone/>
            </a:pPr>
            <a:r>
              <a:rPr lang="en-US" sz="1100" dirty="0">
                <a:solidFill>
                  <a:srgbClr val="6B7280"/>
                </a:solidFill>
                <a:latin typeface="Georgia" pitchFamily="34" charset="0"/>
                <a:ea typeface="Georgia" pitchFamily="34" charset="-122"/>
                <a:cs typeface="Georgia" pitchFamily="34" charset="-120"/>
              </a:rPr>
              <a:t>How legislation gets built without practitioners in the room, and what the structural consequences are.</a:t>
            </a:r>
            <a:endParaRPr lang="en-US" sz="1100" dirty="0"/>
          </a:p>
        </p:txBody>
      </p:sp>
      <p:sp>
        <p:nvSpPr>
          <p:cNvPr id="11" name="Shape 9"/>
          <p:cNvSpPr/>
          <p:nvPr/>
        </p:nvSpPr>
        <p:spPr>
          <a:xfrm>
            <a:off x="457200" y="2715768"/>
            <a:ext cx="8229600" cy="9144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2" name="Shape 10"/>
          <p:cNvSpPr/>
          <p:nvPr/>
        </p:nvSpPr>
        <p:spPr>
          <a:xfrm>
            <a:off x="457200" y="2715768"/>
            <a:ext cx="91440" cy="914400"/>
          </a:xfrm>
          <a:prstGeom prst="rect">
            <a:avLst/>
          </a:prstGeom>
          <a:solidFill>
            <a:srgbClr val="C9A84C"/>
          </a:solidFill>
          <a:ln w="12700">
            <a:solidFill>
              <a:srgbClr val="C9A84C"/>
            </a:solidFill>
            <a:prstDash val="solid"/>
          </a:ln>
        </p:spPr>
      </p:sp>
      <p:sp>
        <p:nvSpPr>
          <p:cNvPr id="13" name="Text 11"/>
          <p:cNvSpPr/>
          <p:nvPr/>
        </p:nvSpPr>
        <p:spPr>
          <a:xfrm>
            <a:off x="685800" y="2807208"/>
            <a:ext cx="502920" cy="411480"/>
          </a:xfrm>
          <a:prstGeom prst="rect">
            <a:avLst/>
          </a:prstGeom>
          <a:noFill/>
          <a:ln/>
        </p:spPr>
        <p:txBody>
          <a:bodyPr wrap="square" rtlCol="0" anchor="ctr"/>
          <a:lstStyle/>
          <a:p>
            <a:pPr indent="0" marL="0">
              <a:buNone/>
            </a:pPr>
            <a:r>
              <a:rPr lang="en-US" sz="2000" b="1" dirty="0">
                <a:solidFill>
                  <a:srgbClr val="C9A84C"/>
                </a:solidFill>
                <a:latin typeface="Palatino Linotype" pitchFamily="34" charset="0"/>
                <a:ea typeface="Palatino Linotype" pitchFamily="34" charset="-122"/>
                <a:cs typeface="Palatino Linotype" pitchFamily="34" charset="-120"/>
              </a:rPr>
              <a:t>II</a:t>
            </a:r>
            <a:endParaRPr lang="en-US" sz="2000" dirty="0"/>
          </a:p>
        </p:txBody>
      </p:sp>
      <p:sp>
        <p:nvSpPr>
          <p:cNvPr id="14" name="Text 12"/>
          <p:cNvSpPr/>
          <p:nvPr/>
        </p:nvSpPr>
        <p:spPr>
          <a:xfrm>
            <a:off x="1298448" y="2807208"/>
            <a:ext cx="7223760" cy="256032"/>
          </a:xfrm>
          <a:prstGeom prst="rect">
            <a:avLst/>
          </a:prstGeom>
          <a:noFill/>
          <a:ln/>
        </p:spPr>
        <p:txBody>
          <a:bodyPr wrap="square" rtlCol="0" anchor="ctr"/>
          <a:lstStyle/>
          <a:p>
            <a:pPr indent="0" marL="0">
              <a:buNone/>
            </a:pPr>
            <a:r>
              <a:rPr lang="en-US" sz="1300" b="1" dirty="0">
                <a:solidFill>
                  <a:srgbClr val="1B2A4A"/>
                </a:solidFill>
                <a:latin typeface="Palatino Linotype" pitchFamily="34" charset="0"/>
                <a:ea typeface="Palatino Linotype" pitchFamily="34" charset="-122"/>
                <a:cs typeface="Palatino Linotype" pitchFamily="34" charset="-120"/>
              </a:rPr>
              <a:t>Three Failure Scenarios</a:t>
            </a:r>
            <a:endParaRPr lang="en-US" sz="1300" dirty="0"/>
          </a:p>
        </p:txBody>
      </p:sp>
      <p:sp>
        <p:nvSpPr>
          <p:cNvPr id="15" name="Text 13"/>
          <p:cNvSpPr/>
          <p:nvPr/>
        </p:nvSpPr>
        <p:spPr>
          <a:xfrm>
            <a:off x="1298448" y="3099816"/>
            <a:ext cx="7223760" cy="411480"/>
          </a:xfrm>
          <a:prstGeom prst="rect">
            <a:avLst/>
          </a:prstGeom>
          <a:noFill/>
          <a:ln/>
        </p:spPr>
        <p:txBody>
          <a:bodyPr wrap="square" rtlCol="0" anchor="ctr"/>
          <a:lstStyle/>
          <a:p>
            <a:pPr indent="0" marL="0">
              <a:buNone/>
            </a:pPr>
            <a:r>
              <a:rPr lang="en-US" sz="1100" dirty="0">
                <a:solidFill>
                  <a:srgbClr val="6B7280"/>
                </a:solidFill>
                <a:latin typeface="Georgia" pitchFamily="34" charset="0"/>
                <a:ea typeface="Georgia" pitchFamily="34" charset="-122"/>
                <a:cs typeface="Georgia" pitchFamily="34" charset="-120"/>
              </a:rPr>
              <a:t>VIDA without PDTA. PDTA without VIDA. Fragmentation across states. Each has direct commercial consequences.</a:t>
            </a:r>
            <a:endParaRPr lang="en-US" sz="1100" dirty="0"/>
          </a:p>
        </p:txBody>
      </p:sp>
      <p:sp>
        <p:nvSpPr>
          <p:cNvPr id="16" name="Shape 14"/>
          <p:cNvSpPr/>
          <p:nvPr/>
        </p:nvSpPr>
        <p:spPr>
          <a:xfrm>
            <a:off x="457200" y="3767328"/>
            <a:ext cx="8229600" cy="9144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7" name="Shape 15"/>
          <p:cNvSpPr/>
          <p:nvPr/>
        </p:nvSpPr>
        <p:spPr>
          <a:xfrm>
            <a:off x="457200" y="3767328"/>
            <a:ext cx="91440" cy="914400"/>
          </a:xfrm>
          <a:prstGeom prst="rect">
            <a:avLst/>
          </a:prstGeom>
          <a:solidFill>
            <a:srgbClr val="C9A84C"/>
          </a:solidFill>
          <a:ln w="12700">
            <a:solidFill>
              <a:srgbClr val="C9A84C"/>
            </a:solidFill>
            <a:prstDash val="solid"/>
          </a:ln>
        </p:spPr>
      </p:sp>
      <p:sp>
        <p:nvSpPr>
          <p:cNvPr id="18" name="Text 16"/>
          <p:cNvSpPr/>
          <p:nvPr/>
        </p:nvSpPr>
        <p:spPr>
          <a:xfrm>
            <a:off x="685800" y="3858768"/>
            <a:ext cx="502920" cy="411480"/>
          </a:xfrm>
          <a:prstGeom prst="rect">
            <a:avLst/>
          </a:prstGeom>
          <a:noFill/>
          <a:ln/>
        </p:spPr>
        <p:txBody>
          <a:bodyPr wrap="square" rtlCol="0" anchor="ctr"/>
          <a:lstStyle/>
          <a:p>
            <a:pPr indent="0" marL="0">
              <a:buNone/>
            </a:pPr>
            <a:r>
              <a:rPr lang="en-US" sz="2000" b="1" dirty="0">
                <a:solidFill>
                  <a:srgbClr val="C9A84C"/>
                </a:solidFill>
                <a:latin typeface="Palatino Linotype" pitchFamily="34" charset="0"/>
                <a:ea typeface="Palatino Linotype" pitchFamily="34" charset="-122"/>
                <a:cs typeface="Palatino Linotype" pitchFamily="34" charset="-120"/>
              </a:rPr>
              <a:t>III</a:t>
            </a:r>
            <a:endParaRPr lang="en-US" sz="2000" dirty="0"/>
          </a:p>
        </p:txBody>
      </p:sp>
      <p:sp>
        <p:nvSpPr>
          <p:cNvPr id="19" name="Text 17"/>
          <p:cNvSpPr/>
          <p:nvPr/>
        </p:nvSpPr>
        <p:spPr>
          <a:xfrm>
            <a:off x="1298448" y="3858768"/>
            <a:ext cx="7223760" cy="256032"/>
          </a:xfrm>
          <a:prstGeom prst="rect">
            <a:avLst/>
          </a:prstGeom>
          <a:noFill/>
          <a:ln/>
        </p:spPr>
        <p:txBody>
          <a:bodyPr wrap="square" rtlCol="0" anchor="ctr"/>
          <a:lstStyle/>
          <a:p>
            <a:pPr indent="0" marL="0">
              <a:buNone/>
            </a:pPr>
            <a:r>
              <a:rPr lang="en-US" sz="1300" b="1" dirty="0">
                <a:solidFill>
                  <a:srgbClr val="1B2A4A"/>
                </a:solidFill>
                <a:latin typeface="Palatino Linotype" pitchFamily="34" charset="0"/>
                <a:ea typeface="Palatino Linotype" pitchFamily="34" charset="-122"/>
                <a:cs typeface="Palatino Linotype" pitchFamily="34" charset="-120"/>
              </a:rPr>
              <a:t>What Practitioners Can Do</a:t>
            </a:r>
            <a:endParaRPr lang="en-US" sz="1300" dirty="0"/>
          </a:p>
        </p:txBody>
      </p:sp>
      <p:sp>
        <p:nvSpPr>
          <p:cNvPr id="20" name="Text 18"/>
          <p:cNvSpPr/>
          <p:nvPr/>
        </p:nvSpPr>
        <p:spPr>
          <a:xfrm>
            <a:off x="1298448" y="4151376"/>
            <a:ext cx="7223760" cy="411480"/>
          </a:xfrm>
          <a:prstGeom prst="rect">
            <a:avLst/>
          </a:prstGeom>
          <a:noFill/>
          <a:ln/>
        </p:spPr>
        <p:txBody>
          <a:bodyPr wrap="square" rtlCol="0" anchor="ctr"/>
          <a:lstStyle/>
          <a:p>
            <a:pPr indent="0" marL="0">
              <a:buNone/>
            </a:pPr>
            <a:r>
              <a:rPr lang="en-US" sz="1100" dirty="0">
                <a:solidFill>
                  <a:srgbClr val="6B7280"/>
                </a:solidFill>
                <a:latin typeface="Georgia" pitchFamily="34" charset="0"/>
                <a:ea typeface="Georgia" pitchFamily="34" charset="-122"/>
                <a:cs typeface="Georgia" pitchFamily="34" charset="-120"/>
              </a:rPr>
              <a:t>Why your voice carries more weight than you think, and the three specific actions that will make a difference.</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REGULATORY GAP PROBLEM</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You Know the Technology</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298448"/>
            <a:ext cx="8229600" cy="457200"/>
          </a:xfrm>
          <a:prstGeom prst="rect">
            <a:avLst/>
          </a:prstGeom>
          <a:noFill/>
          <a:ln/>
        </p:spPr>
        <p:txBody>
          <a:bodyPr wrap="square" rtlCol="0" anchor="ctr"/>
          <a:lstStyle/>
          <a:p>
            <a:pPr indent="0" marL="0">
              <a:buNone/>
            </a:pPr>
            <a:r>
              <a:rPr lang="en-US" sz="1200" i="1" dirty="0">
                <a:solidFill>
                  <a:srgbClr val="6B7280"/>
                </a:solidFill>
                <a:latin typeface="Georgia" pitchFamily="34" charset="0"/>
                <a:ea typeface="Georgia" pitchFamily="34" charset="-122"/>
                <a:cs typeface="Georgia" pitchFamily="34" charset="-120"/>
              </a:rPr>
              <a:t>The problem this session addresses is not technical. It is what happens when legislatures act on incomplete information about the systems they are regulating.</a:t>
            </a:r>
            <a:endParaRPr lang="en-US" sz="1200" dirty="0"/>
          </a:p>
        </p:txBody>
      </p:sp>
      <p:sp>
        <p:nvSpPr>
          <p:cNvPr id="6" name="Shape 4"/>
          <p:cNvSpPr/>
          <p:nvPr/>
        </p:nvSpPr>
        <p:spPr>
          <a:xfrm>
            <a:off x="457200" y="1847088"/>
            <a:ext cx="8229600" cy="84124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7" name="Shape 5"/>
          <p:cNvSpPr/>
          <p:nvPr/>
        </p:nvSpPr>
        <p:spPr>
          <a:xfrm>
            <a:off x="457200" y="1847088"/>
            <a:ext cx="91440" cy="841248"/>
          </a:xfrm>
          <a:prstGeom prst="rect">
            <a:avLst/>
          </a:prstGeom>
          <a:solidFill>
            <a:srgbClr val="C9A84C"/>
          </a:solidFill>
          <a:ln w="12700">
            <a:solidFill>
              <a:srgbClr val="C9A84C"/>
            </a:solidFill>
            <a:prstDash val="solid"/>
          </a:ln>
        </p:spPr>
      </p:sp>
      <p:sp>
        <p:nvSpPr>
          <p:cNvPr id="8" name="Text 6"/>
          <p:cNvSpPr/>
          <p:nvPr/>
        </p:nvSpPr>
        <p:spPr>
          <a:xfrm>
            <a:off x="685800" y="1920240"/>
            <a:ext cx="7772400" cy="219456"/>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Technical without legal</a:t>
            </a:r>
            <a:endParaRPr lang="en-US" sz="1100" dirty="0"/>
          </a:p>
        </p:txBody>
      </p:sp>
      <p:sp>
        <p:nvSpPr>
          <p:cNvPr id="9" name="Text 7"/>
          <p:cNvSpPr/>
          <p:nvPr/>
        </p:nvSpPr>
        <p:spPr>
          <a:xfrm>
            <a:off x="685800" y="2157984"/>
            <a:ext cx="7772400" cy="45720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A legislature enacts VIDA-equivalent standards. The architecture is correct. But PDTA's fiduciary duties are missing. The architecture works; the surveillance problem survives through the metadata layer. Your system did everything right and the citizen is still being tracked.</a:t>
            </a:r>
            <a:endParaRPr lang="en-US" sz="1000" dirty="0"/>
          </a:p>
        </p:txBody>
      </p:sp>
      <p:sp>
        <p:nvSpPr>
          <p:cNvPr id="10" name="Shape 8"/>
          <p:cNvSpPr/>
          <p:nvPr/>
        </p:nvSpPr>
        <p:spPr>
          <a:xfrm>
            <a:off x="457200" y="2834640"/>
            <a:ext cx="8229600" cy="84124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1" name="Shape 9"/>
          <p:cNvSpPr/>
          <p:nvPr/>
        </p:nvSpPr>
        <p:spPr>
          <a:xfrm>
            <a:off x="457200" y="2834640"/>
            <a:ext cx="91440" cy="841248"/>
          </a:xfrm>
          <a:prstGeom prst="rect">
            <a:avLst/>
          </a:prstGeom>
          <a:solidFill>
            <a:srgbClr val="C9A84C"/>
          </a:solidFill>
          <a:ln w="12700">
            <a:solidFill>
              <a:srgbClr val="C9A84C"/>
            </a:solidFill>
            <a:prstDash val="solid"/>
          </a:ln>
        </p:spPr>
      </p:sp>
      <p:sp>
        <p:nvSpPr>
          <p:cNvPr id="12" name="Text 10"/>
          <p:cNvSpPr/>
          <p:nvPr/>
        </p:nvSpPr>
        <p:spPr>
          <a:xfrm>
            <a:off x="685800" y="2907792"/>
            <a:ext cx="7772400" cy="219456"/>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Legal without technical</a:t>
            </a:r>
            <a:endParaRPr lang="en-US" sz="1100" dirty="0"/>
          </a:p>
        </p:txBody>
      </p:sp>
      <p:sp>
        <p:nvSpPr>
          <p:cNvPr id="13" name="Text 11"/>
          <p:cNvSpPr/>
          <p:nvPr/>
        </p:nvSpPr>
        <p:spPr>
          <a:xfrm>
            <a:off x="685800" y="3145536"/>
            <a:ext cx="7772400" cy="45720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A legislature enacts PDTA-equivalent duties. Government agencies are legally required to minimize data and maintain audit trails. But VIDA's infrastructure requirements are absent. The legal obligation is real; the technical means to fulfill it do not exist. Vendors certify compliance with a standard the system cannot structurally meet.</a:t>
            </a:r>
            <a:endParaRPr lang="en-US" sz="1000" dirty="0"/>
          </a:p>
        </p:txBody>
      </p:sp>
      <p:sp>
        <p:nvSpPr>
          <p:cNvPr id="14" name="Shape 12"/>
          <p:cNvSpPr/>
          <p:nvPr/>
        </p:nvSpPr>
        <p:spPr>
          <a:xfrm>
            <a:off x="457200" y="3822192"/>
            <a:ext cx="8229600" cy="84124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5" name="Shape 13"/>
          <p:cNvSpPr/>
          <p:nvPr/>
        </p:nvSpPr>
        <p:spPr>
          <a:xfrm>
            <a:off x="457200" y="3822192"/>
            <a:ext cx="91440" cy="841248"/>
          </a:xfrm>
          <a:prstGeom prst="rect">
            <a:avLst/>
          </a:prstGeom>
          <a:solidFill>
            <a:srgbClr val="C9A84C"/>
          </a:solidFill>
          <a:ln w="12700">
            <a:solidFill>
              <a:srgbClr val="C9A84C"/>
            </a:solidFill>
            <a:prstDash val="solid"/>
          </a:ln>
        </p:spPr>
      </p:sp>
      <p:sp>
        <p:nvSpPr>
          <p:cNvPr id="16" name="Text 14"/>
          <p:cNvSpPr/>
          <p:nvPr/>
        </p:nvSpPr>
        <p:spPr>
          <a:xfrm>
            <a:off x="685800" y="3895344"/>
            <a:ext cx="7772400" cy="219456"/>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Right framework, wrong geography</a:t>
            </a:r>
            <a:endParaRPr lang="en-US" sz="1100" dirty="0"/>
          </a:p>
        </p:txBody>
      </p:sp>
      <p:sp>
        <p:nvSpPr>
          <p:cNvPr id="17" name="Text 15"/>
          <p:cNvSpPr/>
          <p:nvPr/>
        </p:nvSpPr>
        <p:spPr>
          <a:xfrm>
            <a:off x="685800" y="4133088"/>
            <a:ext cx="7772400" cy="45720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Some states enact the full framework. Others enact pieces. Others enact nothing. Every state where you do business has a different compliance requirement. The cost of inconsistency is not additive. It is multiplicative.</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REGULATORY GAP PROBLEM</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How Legislation Gets Built Without You</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4023360" cy="155448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Shape 4"/>
          <p:cNvSpPr/>
          <p:nvPr/>
        </p:nvSpPr>
        <p:spPr>
          <a:xfrm>
            <a:off x="457200" y="1371600"/>
            <a:ext cx="566928" cy="1554480"/>
          </a:xfrm>
          <a:prstGeom prst="rect">
            <a:avLst/>
          </a:prstGeom>
          <a:solidFill>
            <a:srgbClr val="1B2A4A"/>
          </a:solidFill>
          <a:ln w="12700">
            <a:solidFill>
              <a:srgbClr val="1B2A4A"/>
            </a:solidFill>
            <a:prstDash val="solid"/>
          </a:ln>
        </p:spPr>
      </p:sp>
      <p:sp>
        <p:nvSpPr>
          <p:cNvPr id="7" name="Text 5"/>
          <p:cNvSpPr/>
          <p:nvPr/>
        </p:nvSpPr>
        <p:spPr>
          <a:xfrm>
            <a:off x="457200" y="1874520"/>
            <a:ext cx="566928" cy="502920"/>
          </a:xfrm>
          <a:prstGeom prst="rect">
            <a:avLst/>
          </a:prstGeom>
          <a:noFill/>
          <a:ln/>
        </p:spPr>
        <p:txBody>
          <a:bodyPr wrap="square" rtlCol="0" anchor="ctr"/>
          <a:lstStyle/>
          <a:p>
            <a:pPr algn="ctr" indent="0" marL="0">
              <a:buNone/>
            </a:pPr>
            <a:r>
              <a:rPr lang="en-US" sz="2200" b="1" dirty="0">
                <a:solidFill>
                  <a:srgbClr val="C9A84C"/>
                </a:solidFill>
                <a:latin typeface="Palatino Linotype" pitchFamily="34" charset="0"/>
                <a:ea typeface="Palatino Linotype" pitchFamily="34" charset="-122"/>
                <a:cs typeface="Palatino Linotype" pitchFamily="34" charset="-120"/>
              </a:rPr>
              <a:t>1</a:t>
            </a:r>
            <a:endParaRPr lang="en-US" sz="2200" dirty="0"/>
          </a:p>
        </p:txBody>
      </p:sp>
      <p:sp>
        <p:nvSpPr>
          <p:cNvPr id="8" name="Text 6"/>
          <p:cNvSpPr/>
          <p:nvPr/>
        </p:nvSpPr>
        <p:spPr>
          <a:xfrm>
            <a:off x="1170432" y="1536192"/>
            <a:ext cx="3154680" cy="274320"/>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Problem Identified</a:t>
            </a:r>
            <a:endParaRPr lang="en-US" sz="1200" dirty="0"/>
          </a:p>
        </p:txBody>
      </p:sp>
      <p:sp>
        <p:nvSpPr>
          <p:cNvPr id="9" name="Text 7"/>
          <p:cNvSpPr/>
          <p:nvPr/>
        </p:nvSpPr>
        <p:spPr>
          <a:xfrm>
            <a:off x="1170432" y="1847088"/>
            <a:ext cx="3154680" cy="91440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A breach, a fraud scandal, or a privacy violation reaches the media.</a:t>
            </a:r>
            <a:endParaRPr lang="en-US" sz="1050" dirty="0"/>
          </a:p>
        </p:txBody>
      </p:sp>
      <p:sp>
        <p:nvSpPr>
          <p:cNvPr id="10" name="Shape 8"/>
          <p:cNvSpPr/>
          <p:nvPr/>
        </p:nvSpPr>
        <p:spPr>
          <a:xfrm>
            <a:off x="4663440" y="1371600"/>
            <a:ext cx="4023360" cy="155448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1" name="Shape 9"/>
          <p:cNvSpPr/>
          <p:nvPr/>
        </p:nvSpPr>
        <p:spPr>
          <a:xfrm>
            <a:off x="4663440" y="1371600"/>
            <a:ext cx="566928" cy="1554480"/>
          </a:xfrm>
          <a:prstGeom prst="rect">
            <a:avLst/>
          </a:prstGeom>
          <a:solidFill>
            <a:srgbClr val="1B2A4A"/>
          </a:solidFill>
          <a:ln w="12700">
            <a:solidFill>
              <a:srgbClr val="1B2A4A"/>
            </a:solidFill>
            <a:prstDash val="solid"/>
          </a:ln>
        </p:spPr>
      </p:sp>
      <p:sp>
        <p:nvSpPr>
          <p:cNvPr id="12" name="Text 10"/>
          <p:cNvSpPr/>
          <p:nvPr/>
        </p:nvSpPr>
        <p:spPr>
          <a:xfrm>
            <a:off x="4663440" y="1874520"/>
            <a:ext cx="566928" cy="502920"/>
          </a:xfrm>
          <a:prstGeom prst="rect">
            <a:avLst/>
          </a:prstGeom>
          <a:noFill/>
          <a:ln/>
        </p:spPr>
        <p:txBody>
          <a:bodyPr wrap="square" rtlCol="0" anchor="ctr"/>
          <a:lstStyle/>
          <a:p>
            <a:pPr algn="ctr" indent="0" marL="0">
              <a:buNone/>
            </a:pPr>
            <a:r>
              <a:rPr lang="en-US" sz="2200" b="1" dirty="0">
                <a:solidFill>
                  <a:srgbClr val="C9A84C"/>
                </a:solidFill>
                <a:latin typeface="Palatino Linotype" pitchFamily="34" charset="0"/>
                <a:ea typeface="Palatino Linotype" pitchFamily="34" charset="-122"/>
                <a:cs typeface="Palatino Linotype" pitchFamily="34" charset="-120"/>
              </a:rPr>
              <a:t>2</a:t>
            </a:r>
            <a:endParaRPr lang="en-US" sz="2200" dirty="0"/>
          </a:p>
        </p:txBody>
      </p:sp>
      <p:sp>
        <p:nvSpPr>
          <p:cNvPr id="13" name="Text 11"/>
          <p:cNvSpPr/>
          <p:nvPr/>
        </p:nvSpPr>
        <p:spPr>
          <a:xfrm>
            <a:off x="5376672" y="1536192"/>
            <a:ext cx="3154680" cy="274320"/>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White Paper Drafted</a:t>
            </a:r>
            <a:endParaRPr lang="en-US" sz="1200" dirty="0"/>
          </a:p>
        </p:txBody>
      </p:sp>
      <p:sp>
        <p:nvSpPr>
          <p:cNvPr id="14" name="Text 12"/>
          <p:cNvSpPr/>
          <p:nvPr/>
        </p:nvSpPr>
        <p:spPr>
          <a:xfrm>
            <a:off x="5376672" y="1847088"/>
            <a:ext cx="3154680" cy="91440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Policy staff and advocates draft a white paper. Practitioners almost never in the room.</a:t>
            </a:r>
            <a:endParaRPr lang="en-US" sz="1050" dirty="0"/>
          </a:p>
        </p:txBody>
      </p:sp>
      <p:sp>
        <p:nvSpPr>
          <p:cNvPr id="15" name="Shape 13"/>
          <p:cNvSpPr/>
          <p:nvPr/>
        </p:nvSpPr>
        <p:spPr>
          <a:xfrm>
            <a:off x="457200" y="3090672"/>
            <a:ext cx="4023360" cy="155448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6" name="Shape 14"/>
          <p:cNvSpPr/>
          <p:nvPr/>
        </p:nvSpPr>
        <p:spPr>
          <a:xfrm>
            <a:off x="457200" y="3090672"/>
            <a:ext cx="566928" cy="1554480"/>
          </a:xfrm>
          <a:prstGeom prst="rect">
            <a:avLst/>
          </a:prstGeom>
          <a:solidFill>
            <a:srgbClr val="1B2A4A"/>
          </a:solidFill>
          <a:ln w="12700">
            <a:solidFill>
              <a:srgbClr val="1B2A4A"/>
            </a:solidFill>
            <a:prstDash val="solid"/>
          </a:ln>
        </p:spPr>
      </p:sp>
      <p:sp>
        <p:nvSpPr>
          <p:cNvPr id="17" name="Text 15"/>
          <p:cNvSpPr/>
          <p:nvPr/>
        </p:nvSpPr>
        <p:spPr>
          <a:xfrm>
            <a:off x="457200" y="3593592"/>
            <a:ext cx="566928" cy="502920"/>
          </a:xfrm>
          <a:prstGeom prst="rect">
            <a:avLst/>
          </a:prstGeom>
          <a:noFill/>
          <a:ln/>
        </p:spPr>
        <p:txBody>
          <a:bodyPr wrap="square" rtlCol="0" anchor="ctr"/>
          <a:lstStyle/>
          <a:p>
            <a:pPr algn="ctr" indent="0" marL="0">
              <a:buNone/>
            </a:pPr>
            <a:r>
              <a:rPr lang="en-US" sz="2200" b="1" dirty="0">
                <a:solidFill>
                  <a:srgbClr val="C9A84C"/>
                </a:solidFill>
                <a:latin typeface="Palatino Linotype" pitchFamily="34" charset="0"/>
                <a:ea typeface="Palatino Linotype" pitchFamily="34" charset="-122"/>
                <a:cs typeface="Palatino Linotype" pitchFamily="34" charset="-120"/>
              </a:rPr>
              <a:t>3</a:t>
            </a:r>
            <a:endParaRPr lang="en-US" sz="2200" dirty="0"/>
          </a:p>
        </p:txBody>
      </p:sp>
      <p:sp>
        <p:nvSpPr>
          <p:cNvPr id="18" name="Text 16"/>
          <p:cNvSpPr/>
          <p:nvPr/>
        </p:nvSpPr>
        <p:spPr>
          <a:xfrm>
            <a:off x="1170432" y="3255264"/>
            <a:ext cx="3154680" cy="274320"/>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Bill Language Written</a:t>
            </a:r>
            <a:endParaRPr lang="en-US" sz="1200" dirty="0"/>
          </a:p>
        </p:txBody>
      </p:sp>
      <p:sp>
        <p:nvSpPr>
          <p:cNvPr id="19" name="Text 17"/>
          <p:cNvSpPr/>
          <p:nvPr/>
        </p:nvSpPr>
        <p:spPr>
          <a:xfrm>
            <a:off x="1170432" y="3566160"/>
            <a:ext cx="3154680" cy="91440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Legislative counsel translates the white paper into bill language. Technical standards written without understanding deployment realities.</a:t>
            </a:r>
            <a:endParaRPr lang="en-US" sz="1050" dirty="0"/>
          </a:p>
        </p:txBody>
      </p:sp>
      <p:sp>
        <p:nvSpPr>
          <p:cNvPr id="20" name="Shape 18"/>
          <p:cNvSpPr/>
          <p:nvPr/>
        </p:nvSpPr>
        <p:spPr>
          <a:xfrm>
            <a:off x="4663440" y="3090672"/>
            <a:ext cx="4023360" cy="155448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21" name="Shape 19"/>
          <p:cNvSpPr/>
          <p:nvPr/>
        </p:nvSpPr>
        <p:spPr>
          <a:xfrm>
            <a:off x="4663440" y="3090672"/>
            <a:ext cx="566928" cy="1554480"/>
          </a:xfrm>
          <a:prstGeom prst="rect">
            <a:avLst/>
          </a:prstGeom>
          <a:solidFill>
            <a:srgbClr val="1B2A4A"/>
          </a:solidFill>
          <a:ln w="12700">
            <a:solidFill>
              <a:srgbClr val="1B2A4A"/>
            </a:solidFill>
            <a:prstDash val="solid"/>
          </a:ln>
        </p:spPr>
      </p:sp>
      <p:sp>
        <p:nvSpPr>
          <p:cNvPr id="22" name="Text 20"/>
          <p:cNvSpPr/>
          <p:nvPr/>
        </p:nvSpPr>
        <p:spPr>
          <a:xfrm>
            <a:off x="4663440" y="3593592"/>
            <a:ext cx="566928" cy="502920"/>
          </a:xfrm>
          <a:prstGeom prst="rect">
            <a:avLst/>
          </a:prstGeom>
          <a:noFill/>
          <a:ln/>
        </p:spPr>
        <p:txBody>
          <a:bodyPr wrap="square" rtlCol="0" anchor="ctr"/>
          <a:lstStyle/>
          <a:p>
            <a:pPr algn="ctr" indent="0" marL="0">
              <a:buNone/>
            </a:pPr>
            <a:r>
              <a:rPr lang="en-US" sz="2200" b="1" dirty="0">
                <a:solidFill>
                  <a:srgbClr val="C9A84C"/>
                </a:solidFill>
                <a:latin typeface="Palatino Linotype" pitchFamily="34" charset="0"/>
                <a:ea typeface="Palatino Linotype" pitchFamily="34" charset="-122"/>
                <a:cs typeface="Palatino Linotype" pitchFamily="34" charset="-120"/>
              </a:rPr>
              <a:t>4</a:t>
            </a:r>
            <a:endParaRPr lang="en-US" sz="2200" dirty="0"/>
          </a:p>
        </p:txBody>
      </p:sp>
      <p:sp>
        <p:nvSpPr>
          <p:cNvPr id="23" name="Text 21"/>
          <p:cNvSpPr/>
          <p:nvPr/>
        </p:nvSpPr>
        <p:spPr>
          <a:xfrm>
            <a:off x="5376672" y="3255264"/>
            <a:ext cx="3154680" cy="274320"/>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Bill Passes</a:t>
            </a:r>
            <a:endParaRPr lang="en-US" sz="1200" dirty="0"/>
          </a:p>
        </p:txBody>
      </p:sp>
      <p:sp>
        <p:nvSpPr>
          <p:cNvPr id="24" name="Text 22"/>
          <p:cNvSpPr/>
          <p:nvPr/>
        </p:nvSpPr>
        <p:spPr>
          <a:xfrm>
            <a:off x="5376672" y="3566160"/>
            <a:ext cx="3154680" cy="91440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Frameworks that are internally inconsistent. Provisions omitted that would make the statute enforceable. Rulemaking delegated to agency staff defaulting to familiar frameworks from other domains.</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B2A4A"/>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VISIBILITY PROBLEM</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FFFFFF"/>
                </a:solidFill>
                <a:latin typeface="Palatino Linotype" pitchFamily="34" charset="0"/>
                <a:ea typeface="Palatino Linotype" pitchFamily="34" charset="-122"/>
                <a:cs typeface="Palatino Linotype" pitchFamily="34" charset="-120"/>
              </a:rPr>
              <a:t>The Visibility Problem</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325880"/>
            <a:ext cx="8229600" cy="320040"/>
          </a:xfrm>
          <a:prstGeom prst="rect">
            <a:avLst/>
          </a:prstGeom>
          <a:noFill/>
          <a:ln/>
        </p:spPr>
        <p:txBody>
          <a:bodyPr wrap="square" rtlCol="0" anchor="ctr"/>
          <a:lstStyle/>
          <a:p>
            <a:pPr indent="0" marL="0">
              <a:buNone/>
            </a:pPr>
            <a:r>
              <a:rPr lang="en-US" sz="1300" i="1" dirty="0">
                <a:solidFill>
                  <a:srgbClr val="E8D08A"/>
                </a:solidFill>
                <a:latin typeface="Georgia" pitchFamily="34" charset="0"/>
                <a:ea typeface="Georgia" pitchFamily="34" charset="-122"/>
                <a:cs typeface="Georgia" pitchFamily="34" charset="-120"/>
              </a:rPr>
              <a:t>When a government identity system fails, here is what happens:</a:t>
            </a:r>
            <a:endParaRPr lang="en-US" sz="1300" dirty="0"/>
          </a:p>
        </p:txBody>
      </p:sp>
      <p:sp>
        <p:nvSpPr>
          <p:cNvPr id="6" name="Text 4"/>
          <p:cNvSpPr/>
          <p:nvPr/>
        </p:nvSpPr>
        <p:spPr>
          <a:xfrm>
            <a:off x="457200" y="1737360"/>
            <a:ext cx="4023360" cy="228600"/>
          </a:xfrm>
          <a:prstGeom prst="rect">
            <a:avLst/>
          </a:prstGeom>
          <a:noFill/>
          <a:ln/>
        </p:spPr>
        <p:txBody>
          <a:bodyPr wrap="square" rtlCol="0" anchor="ctr"/>
          <a:lstStyle/>
          <a:p>
            <a:pPr indent="0" marL="0">
              <a:buNone/>
            </a:pPr>
            <a:r>
              <a:rPr lang="en-US" sz="800" b="1" spc="300" kern="0" dirty="0">
                <a:solidFill>
                  <a:srgbClr val="FF6B6B"/>
                </a:solidFill>
                <a:latin typeface="Palatino Linotype" pitchFamily="34" charset="0"/>
                <a:ea typeface="Palatino Linotype" pitchFamily="34" charset="-122"/>
                <a:cs typeface="Palatino Linotype" pitchFamily="34" charset="-120"/>
              </a:rPr>
              <a:t>VISIBLE</a:t>
            </a:r>
            <a:endParaRPr lang="en-US" sz="800" dirty="0"/>
          </a:p>
        </p:txBody>
      </p:sp>
      <p:sp>
        <p:nvSpPr>
          <p:cNvPr id="7" name="Text 5"/>
          <p:cNvSpPr/>
          <p:nvPr/>
        </p:nvSpPr>
        <p:spPr>
          <a:xfrm>
            <a:off x="4663440" y="1737360"/>
            <a:ext cx="4023360" cy="228600"/>
          </a:xfrm>
          <a:prstGeom prst="rect">
            <a:avLst/>
          </a:prstGeom>
          <a:noFill/>
          <a:ln/>
        </p:spPr>
        <p:txBody>
          <a:bodyPr wrap="square" rtlCol="0" anchor="ctr"/>
          <a:lstStyle/>
          <a:p>
            <a:pPr indent="0" marL="0">
              <a:buNone/>
            </a:pPr>
            <a:r>
              <a:rPr lang="en-US" sz="800" b="1" spc="300" kern="0" dirty="0">
                <a:solidFill>
                  <a:srgbClr val="C9A84C"/>
                </a:solidFill>
                <a:latin typeface="Palatino Linotype" pitchFamily="34" charset="0"/>
                <a:ea typeface="Palatino Linotype" pitchFamily="34" charset="-122"/>
                <a:cs typeface="Palatino Linotype" pitchFamily="34" charset="-120"/>
              </a:rPr>
              <a:t>INVISIBLE</a:t>
            </a:r>
            <a:endParaRPr lang="en-US" sz="800" dirty="0"/>
          </a:p>
        </p:txBody>
      </p:sp>
      <p:sp>
        <p:nvSpPr>
          <p:cNvPr id="8" name="Shape 6"/>
          <p:cNvSpPr/>
          <p:nvPr/>
        </p:nvSpPr>
        <p:spPr>
          <a:xfrm>
            <a:off x="457200" y="2029968"/>
            <a:ext cx="4023360" cy="566928"/>
          </a:xfrm>
          <a:prstGeom prst="rect">
            <a:avLst/>
          </a:prstGeom>
          <a:solidFill>
            <a:srgbClr val="111D33"/>
          </a:solidFill>
          <a:ln w="6350">
            <a:solidFill>
              <a:srgbClr val="FF6B6B"/>
            </a:solidFill>
            <a:prstDash val="solid"/>
          </a:ln>
        </p:spPr>
      </p:sp>
      <p:sp>
        <p:nvSpPr>
          <p:cNvPr id="9" name="Text 7"/>
          <p:cNvSpPr/>
          <p:nvPr/>
        </p:nvSpPr>
        <p:spPr>
          <a:xfrm>
            <a:off x="594360" y="2121408"/>
            <a:ext cx="3749040" cy="384048"/>
          </a:xfrm>
          <a:prstGeom prst="rect">
            <a:avLst/>
          </a:prstGeom>
          <a:noFill/>
          <a:ln/>
        </p:spPr>
        <p:txBody>
          <a:bodyPr wrap="square" rtlCol="0" anchor="ctr"/>
          <a:lstStyle/>
          <a:p>
            <a:pPr indent="0" marL="0">
              <a:buNone/>
            </a:pPr>
            <a:r>
              <a:rPr lang="en-US" sz="1000" dirty="0">
                <a:solidFill>
                  <a:srgbClr val="FFFFFF"/>
                </a:solidFill>
                <a:latin typeface="Georgia" pitchFamily="34" charset="0"/>
                <a:ea typeface="Georgia" pitchFamily="34" charset="-122"/>
                <a:cs typeface="Georgia" pitchFamily="34" charset="-120"/>
              </a:rPr>
              <a:t>Legislative committee demands to know why the system failed.</a:t>
            </a:r>
            <a:endParaRPr lang="en-US" sz="1000" dirty="0"/>
          </a:p>
        </p:txBody>
      </p:sp>
      <p:sp>
        <p:nvSpPr>
          <p:cNvPr id="10" name="Shape 8"/>
          <p:cNvSpPr/>
          <p:nvPr/>
        </p:nvSpPr>
        <p:spPr>
          <a:xfrm>
            <a:off x="4663440" y="2029968"/>
            <a:ext cx="4023360" cy="566928"/>
          </a:xfrm>
          <a:prstGeom prst="rect">
            <a:avLst/>
          </a:prstGeom>
          <a:solidFill>
            <a:srgbClr val="111D33"/>
          </a:solidFill>
          <a:ln w="6350">
            <a:solidFill>
              <a:srgbClr val="C9A84C"/>
            </a:solidFill>
            <a:prstDash val="solid"/>
          </a:ln>
        </p:spPr>
      </p:sp>
      <p:sp>
        <p:nvSpPr>
          <p:cNvPr id="11" name="Text 9"/>
          <p:cNvSpPr/>
          <p:nvPr/>
        </p:nvSpPr>
        <p:spPr>
          <a:xfrm>
            <a:off x="4800600" y="2121408"/>
            <a:ext cx="3749040" cy="38404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The missing statutory provision built nothing and has no public record.</a:t>
            </a:r>
            <a:endParaRPr lang="en-US" sz="1000" dirty="0"/>
          </a:p>
        </p:txBody>
      </p:sp>
      <p:sp>
        <p:nvSpPr>
          <p:cNvPr id="12" name="Shape 10"/>
          <p:cNvSpPr/>
          <p:nvPr/>
        </p:nvSpPr>
        <p:spPr>
          <a:xfrm>
            <a:off x="457200" y="2715768"/>
            <a:ext cx="4023360" cy="566928"/>
          </a:xfrm>
          <a:prstGeom prst="rect">
            <a:avLst/>
          </a:prstGeom>
          <a:solidFill>
            <a:srgbClr val="111D33"/>
          </a:solidFill>
          <a:ln w="6350">
            <a:solidFill>
              <a:srgbClr val="FF6B6B"/>
            </a:solidFill>
            <a:prstDash val="solid"/>
          </a:ln>
        </p:spPr>
      </p:sp>
      <p:sp>
        <p:nvSpPr>
          <p:cNvPr id="13" name="Text 11"/>
          <p:cNvSpPr/>
          <p:nvPr/>
        </p:nvSpPr>
        <p:spPr>
          <a:xfrm>
            <a:off x="594360" y="2807208"/>
            <a:ext cx="3749040" cy="384048"/>
          </a:xfrm>
          <a:prstGeom prst="rect">
            <a:avLst/>
          </a:prstGeom>
          <a:noFill/>
          <a:ln/>
        </p:spPr>
        <p:txBody>
          <a:bodyPr wrap="square" rtlCol="0" anchor="ctr"/>
          <a:lstStyle/>
          <a:p>
            <a:pPr indent="0" marL="0">
              <a:buNone/>
            </a:pPr>
            <a:r>
              <a:rPr lang="en-US" sz="1000" dirty="0">
                <a:solidFill>
                  <a:srgbClr val="FFFFFF"/>
                </a:solidFill>
                <a:latin typeface="Georgia" pitchFamily="34" charset="0"/>
                <a:ea typeface="Georgia" pitchFamily="34" charset="-122"/>
                <a:cs typeface="Georgia" pitchFamily="34" charset="-120"/>
              </a:rPr>
              <a:t>Privacy advocate names the vendor in a public complaint.</a:t>
            </a:r>
            <a:endParaRPr lang="en-US" sz="1000" dirty="0"/>
          </a:p>
        </p:txBody>
      </p:sp>
      <p:sp>
        <p:nvSpPr>
          <p:cNvPr id="14" name="Shape 12"/>
          <p:cNvSpPr/>
          <p:nvPr/>
        </p:nvSpPr>
        <p:spPr>
          <a:xfrm>
            <a:off x="4663440" y="2715768"/>
            <a:ext cx="4023360" cy="566928"/>
          </a:xfrm>
          <a:prstGeom prst="rect">
            <a:avLst/>
          </a:prstGeom>
          <a:solidFill>
            <a:srgbClr val="111D33"/>
          </a:solidFill>
          <a:ln w="6350">
            <a:solidFill>
              <a:srgbClr val="C9A84C"/>
            </a:solidFill>
            <a:prstDash val="solid"/>
          </a:ln>
        </p:spPr>
      </p:sp>
      <p:sp>
        <p:nvSpPr>
          <p:cNvPr id="15" name="Text 13"/>
          <p:cNvSpPr/>
          <p:nvPr/>
        </p:nvSpPr>
        <p:spPr>
          <a:xfrm>
            <a:off x="4800600" y="2807208"/>
            <a:ext cx="3749040" cy="38404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The legislature that failed to enact purpose limitation is not named.</a:t>
            </a:r>
            <a:endParaRPr lang="en-US" sz="1000" dirty="0"/>
          </a:p>
        </p:txBody>
      </p:sp>
      <p:sp>
        <p:nvSpPr>
          <p:cNvPr id="16" name="Shape 14"/>
          <p:cNvSpPr/>
          <p:nvPr/>
        </p:nvSpPr>
        <p:spPr>
          <a:xfrm>
            <a:off x="457200" y="3401568"/>
            <a:ext cx="4023360" cy="566928"/>
          </a:xfrm>
          <a:prstGeom prst="rect">
            <a:avLst/>
          </a:prstGeom>
          <a:solidFill>
            <a:srgbClr val="111D33"/>
          </a:solidFill>
          <a:ln w="6350">
            <a:solidFill>
              <a:srgbClr val="FF6B6B"/>
            </a:solidFill>
            <a:prstDash val="solid"/>
          </a:ln>
        </p:spPr>
      </p:sp>
      <p:sp>
        <p:nvSpPr>
          <p:cNvPr id="17" name="Text 15"/>
          <p:cNvSpPr/>
          <p:nvPr/>
        </p:nvSpPr>
        <p:spPr>
          <a:xfrm>
            <a:off x="594360" y="3493008"/>
            <a:ext cx="3749040" cy="384048"/>
          </a:xfrm>
          <a:prstGeom prst="rect">
            <a:avLst/>
          </a:prstGeom>
          <a:noFill/>
          <a:ln/>
        </p:spPr>
        <p:txBody>
          <a:bodyPr wrap="square" rtlCol="0" anchor="ctr"/>
          <a:lstStyle/>
          <a:p>
            <a:pPr indent="0" marL="0">
              <a:buNone/>
            </a:pPr>
            <a:r>
              <a:rPr lang="en-US" sz="1000" dirty="0">
                <a:solidFill>
                  <a:srgbClr val="FFFFFF"/>
                </a:solidFill>
                <a:latin typeface="Georgia" pitchFamily="34" charset="0"/>
                <a:ea typeface="Georgia" pitchFamily="34" charset="-122"/>
                <a:cs typeface="Georgia" pitchFamily="34" charset="-120"/>
              </a:rPr>
              <a:t>Regulator opens inquiry into the credential architecture.</a:t>
            </a:r>
            <a:endParaRPr lang="en-US" sz="1000" dirty="0"/>
          </a:p>
        </p:txBody>
      </p:sp>
      <p:sp>
        <p:nvSpPr>
          <p:cNvPr id="18" name="Shape 16"/>
          <p:cNvSpPr/>
          <p:nvPr/>
        </p:nvSpPr>
        <p:spPr>
          <a:xfrm>
            <a:off x="4663440" y="3401568"/>
            <a:ext cx="4023360" cy="566928"/>
          </a:xfrm>
          <a:prstGeom prst="rect">
            <a:avLst/>
          </a:prstGeom>
          <a:solidFill>
            <a:srgbClr val="111D33"/>
          </a:solidFill>
          <a:ln w="6350">
            <a:solidFill>
              <a:srgbClr val="C9A84C"/>
            </a:solidFill>
            <a:prstDash val="solid"/>
          </a:ln>
        </p:spPr>
      </p:sp>
      <p:sp>
        <p:nvSpPr>
          <p:cNvPr id="19" name="Text 17"/>
          <p:cNvSpPr/>
          <p:nvPr/>
        </p:nvSpPr>
        <p:spPr>
          <a:xfrm>
            <a:off x="4800600" y="3493008"/>
            <a:ext cx="3749040" cy="38404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The regulatory gap has no owner in any government document.</a:t>
            </a:r>
            <a:endParaRPr lang="en-US" sz="1000" dirty="0"/>
          </a:p>
        </p:txBody>
      </p:sp>
      <p:sp>
        <p:nvSpPr>
          <p:cNvPr id="20" name="Shape 18"/>
          <p:cNvSpPr/>
          <p:nvPr/>
        </p:nvSpPr>
        <p:spPr>
          <a:xfrm>
            <a:off x="457200" y="4087368"/>
            <a:ext cx="4023360" cy="566928"/>
          </a:xfrm>
          <a:prstGeom prst="rect">
            <a:avLst/>
          </a:prstGeom>
          <a:solidFill>
            <a:srgbClr val="111D33"/>
          </a:solidFill>
          <a:ln w="6350">
            <a:solidFill>
              <a:srgbClr val="FF6B6B"/>
            </a:solidFill>
            <a:prstDash val="solid"/>
          </a:ln>
        </p:spPr>
      </p:sp>
      <p:sp>
        <p:nvSpPr>
          <p:cNvPr id="21" name="Text 19"/>
          <p:cNvSpPr/>
          <p:nvPr/>
        </p:nvSpPr>
        <p:spPr>
          <a:xfrm>
            <a:off x="594360" y="4178808"/>
            <a:ext cx="3749040" cy="384048"/>
          </a:xfrm>
          <a:prstGeom prst="rect">
            <a:avLst/>
          </a:prstGeom>
          <a:noFill/>
          <a:ln/>
        </p:spPr>
        <p:txBody>
          <a:bodyPr wrap="square" rtlCol="0" anchor="ctr"/>
          <a:lstStyle/>
          <a:p>
            <a:pPr indent="0" marL="0">
              <a:buNone/>
            </a:pPr>
            <a:r>
              <a:rPr lang="en-US" sz="1000" dirty="0">
                <a:solidFill>
                  <a:srgbClr val="FFFFFF"/>
                </a:solidFill>
                <a:latin typeface="Georgia" pitchFamily="34" charset="0"/>
                <a:ea typeface="Georgia" pitchFamily="34" charset="-122"/>
                <a:cs typeface="Georgia" pitchFamily="34" charset="-120"/>
              </a:rPr>
              <a:t>Journalist publishes the contract amount next to the harm.</a:t>
            </a:r>
            <a:endParaRPr lang="en-US" sz="1000" dirty="0"/>
          </a:p>
        </p:txBody>
      </p:sp>
      <p:sp>
        <p:nvSpPr>
          <p:cNvPr id="22" name="Shape 20"/>
          <p:cNvSpPr/>
          <p:nvPr/>
        </p:nvSpPr>
        <p:spPr>
          <a:xfrm>
            <a:off x="4663440" y="4087368"/>
            <a:ext cx="4023360" cy="566928"/>
          </a:xfrm>
          <a:prstGeom prst="rect">
            <a:avLst/>
          </a:prstGeom>
          <a:solidFill>
            <a:srgbClr val="111D33"/>
          </a:solidFill>
          <a:ln w="6350">
            <a:solidFill>
              <a:srgbClr val="C9A84C"/>
            </a:solidFill>
            <a:prstDash val="solid"/>
          </a:ln>
        </p:spPr>
      </p:sp>
      <p:sp>
        <p:nvSpPr>
          <p:cNvPr id="23" name="Text 21"/>
          <p:cNvSpPr/>
          <p:nvPr/>
        </p:nvSpPr>
        <p:spPr>
          <a:xfrm>
            <a:off x="4800600" y="4178808"/>
            <a:ext cx="3749040" cy="38404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The provision that was never enacted has no dollar amount and no headline.</a:t>
            </a:r>
            <a:endParaRPr lang="en-US" sz="1000" dirty="0"/>
          </a:p>
        </p:txBody>
      </p:sp>
      <p:sp>
        <p:nvSpPr>
          <p:cNvPr id="24" name="Text 22"/>
          <p:cNvSpPr/>
          <p:nvPr/>
        </p:nvSpPr>
        <p:spPr>
          <a:xfrm>
            <a:off x="457200" y="4736592"/>
            <a:ext cx="8686800" cy="256032"/>
          </a:xfrm>
          <a:prstGeom prst="rect">
            <a:avLst/>
          </a:prstGeom>
          <a:noFill/>
          <a:ln/>
        </p:spPr>
        <p:txBody>
          <a:bodyPr wrap="square" rtlCol="0" anchor="ctr"/>
          <a:lstStyle/>
          <a:p>
            <a:pPr algn="ctr" indent="0" marL="0">
              <a:buNone/>
            </a:pPr>
            <a:r>
              <a:rPr lang="en-US" sz="1000" i="1" dirty="0">
                <a:solidFill>
                  <a:srgbClr val="C9A84C"/>
                </a:solidFill>
                <a:latin typeface="Georgia" pitchFamily="34" charset="0"/>
                <a:ea typeface="Georgia" pitchFamily="34" charset="-122"/>
                <a:cs typeface="Georgia" pitchFamily="34" charset="-120"/>
              </a:rPr>
              <a:t>The name on the contract is the name in the headline. This asymmetry is structural and will not resolve itself.</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FAILURE SCENARIO ONE</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VIDA Without PDTA</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5029200" cy="34290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Text 4"/>
          <p:cNvSpPr/>
          <p:nvPr/>
        </p:nvSpPr>
        <p:spPr>
          <a:xfrm>
            <a:off x="594360" y="1481328"/>
            <a:ext cx="4754880" cy="228600"/>
          </a:xfrm>
          <a:prstGeom prst="rect">
            <a:avLst/>
          </a:prstGeom>
          <a:noFill/>
          <a:ln/>
        </p:spPr>
        <p:txBody>
          <a:bodyPr wrap="square" rtlCol="0" anchor="ctr"/>
          <a:lstStyle/>
          <a:p>
            <a:pPr indent="0" marL="0">
              <a:buNone/>
            </a:pPr>
            <a:r>
              <a:rPr lang="en-US" sz="800" b="1" spc="200" kern="0" dirty="0">
                <a:solidFill>
                  <a:srgbClr val="2D7A4F"/>
                </a:solidFill>
                <a:latin typeface="Palatino Linotype" pitchFamily="34" charset="0"/>
                <a:ea typeface="Palatino Linotype" pitchFamily="34" charset="-122"/>
                <a:cs typeface="Palatino Linotype" pitchFamily="34" charset="-120"/>
              </a:rPr>
              <a:t>WHAT WORKS</a:t>
            </a:r>
            <a:endParaRPr lang="en-US" sz="800" dirty="0"/>
          </a:p>
        </p:txBody>
      </p:sp>
      <p:sp>
        <p:nvSpPr>
          <p:cNvPr id="7" name="Text 5"/>
          <p:cNvSpPr/>
          <p:nvPr/>
        </p:nvSpPr>
        <p:spPr>
          <a:xfrm>
            <a:off x="594360" y="1773936"/>
            <a:ext cx="4663440" cy="347472"/>
          </a:xfrm>
          <a:prstGeom prst="rect">
            <a:avLst/>
          </a:prstGeom>
          <a:noFill/>
          <a:ln/>
        </p:spPr>
        <p:txBody>
          <a:bodyPr wrap="square" rtlCol="0" anchor="ctr"/>
          <a:lstStyle/>
          <a:p>
            <a:pPr indent="0" marL="0">
              <a:buNone/>
            </a:pPr>
            <a:r>
              <a:rPr lang="en-US" sz="1100" dirty="0">
                <a:solidFill>
                  <a:srgbClr val="1B2A4A"/>
                </a:solidFill>
                <a:latin typeface="Georgia" pitchFamily="34" charset="0"/>
                <a:ea typeface="Georgia" pitchFamily="34" charset="-122"/>
                <a:cs typeface="Georgia" pitchFamily="34" charset="-120"/>
              </a:rPr>
              <a:t>✓  Selective disclosure credentials issued correctly</a:t>
            </a:r>
            <a:endParaRPr lang="en-US" sz="1100" dirty="0"/>
          </a:p>
        </p:txBody>
      </p:sp>
      <p:sp>
        <p:nvSpPr>
          <p:cNvPr id="8" name="Text 6"/>
          <p:cNvSpPr/>
          <p:nvPr/>
        </p:nvSpPr>
        <p:spPr>
          <a:xfrm>
            <a:off x="594360" y="2212848"/>
            <a:ext cx="4663440" cy="347472"/>
          </a:xfrm>
          <a:prstGeom prst="rect">
            <a:avLst/>
          </a:prstGeom>
          <a:noFill/>
          <a:ln/>
        </p:spPr>
        <p:txBody>
          <a:bodyPr wrap="square" rtlCol="0" anchor="ctr"/>
          <a:lstStyle/>
          <a:p>
            <a:pPr indent="0" marL="0">
              <a:buNone/>
            </a:pPr>
            <a:r>
              <a:rPr lang="en-US" sz="1100" dirty="0">
                <a:solidFill>
                  <a:srgbClr val="1B2A4A"/>
                </a:solidFill>
                <a:latin typeface="Georgia" pitchFamily="34" charset="0"/>
                <a:ea typeface="Georgia" pitchFamily="34" charset="-122"/>
                <a:cs typeface="Georgia" pitchFamily="34" charset="-120"/>
              </a:rPr>
              <a:t>✓  Zero-knowledge proofs verify eligibility without transmitting underlying data</a:t>
            </a:r>
            <a:endParaRPr lang="en-US" sz="1100" dirty="0"/>
          </a:p>
        </p:txBody>
      </p:sp>
      <p:sp>
        <p:nvSpPr>
          <p:cNvPr id="9" name="Text 7"/>
          <p:cNvSpPr/>
          <p:nvPr/>
        </p:nvSpPr>
        <p:spPr>
          <a:xfrm>
            <a:off x="594360" y="2651760"/>
            <a:ext cx="4663440" cy="347472"/>
          </a:xfrm>
          <a:prstGeom prst="rect">
            <a:avLst/>
          </a:prstGeom>
          <a:noFill/>
          <a:ln/>
        </p:spPr>
        <p:txBody>
          <a:bodyPr wrap="square" rtlCol="0" anchor="ctr"/>
          <a:lstStyle/>
          <a:p>
            <a:pPr indent="0" marL="0">
              <a:buNone/>
            </a:pPr>
            <a:r>
              <a:rPr lang="en-US" sz="1100" dirty="0">
                <a:solidFill>
                  <a:srgbClr val="1B2A4A"/>
                </a:solidFill>
                <a:latin typeface="Georgia" pitchFamily="34" charset="0"/>
                <a:ea typeface="Georgia" pitchFamily="34" charset="-122"/>
                <a:cs typeface="Georgia" pitchFamily="34" charset="-120"/>
              </a:rPr>
              <a:t>✓  Architecture meets every VIDA technical requirement</a:t>
            </a:r>
            <a:endParaRPr lang="en-US" sz="1100" dirty="0"/>
          </a:p>
        </p:txBody>
      </p:sp>
      <p:sp>
        <p:nvSpPr>
          <p:cNvPr id="10" name="Shape 8"/>
          <p:cNvSpPr/>
          <p:nvPr/>
        </p:nvSpPr>
        <p:spPr>
          <a:xfrm>
            <a:off x="5669280" y="1371600"/>
            <a:ext cx="3017520" cy="3429000"/>
          </a:xfrm>
          <a:prstGeom prst="rect">
            <a:avLst/>
          </a:prstGeom>
          <a:solidFill>
            <a:srgbClr val="1B2A4A"/>
          </a:solidFill>
          <a:ln w="19050">
            <a:solidFill>
              <a:srgbClr val="FF6B6B"/>
            </a:solidFill>
            <a:prstDash val="solid"/>
          </a:ln>
        </p:spPr>
      </p:sp>
      <p:sp>
        <p:nvSpPr>
          <p:cNvPr id="11" name="Text 9"/>
          <p:cNvSpPr/>
          <p:nvPr/>
        </p:nvSpPr>
        <p:spPr>
          <a:xfrm>
            <a:off x="5806440" y="1481328"/>
            <a:ext cx="2743200" cy="228600"/>
          </a:xfrm>
          <a:prstGeom prst="rect">
            <a:avLst/>
          </a:prstGeom>
          <a:noFill/>
          <a:ln/>
        </p:spPr>
        <p:txBody>
          <a:bodyPr wrap="square" rtlCol="0" anchor="ctr"/>
          <a:lstStyle/>
          <a:p>
            <a:pPr indent="0" marL="0">
              <a:buNone/>
            </a:pPr>
            <a:r>
              <a:rPr lang="en-US" sz="750" b="1" spc="200" kern="0" dirty="0">
                <a:solidFill>
                  <a:srgbClr val="FF6B6B"/>
                </a:solidFill>
                <a:latin typeface="Palatino Linotype" pitchFamily="34" charset="0"/>
                <a:ea typeface="Palatino Linotype" pitchFamily="34" charset="-122"/>
                <a:cs typeface="Palatino Linotype" pitchFamily="34" charset="-120"/>
              </a:rPr>
              <a:t>WHERE THE PROBLEM LIVES</a:t>
            </a:r>
            <a:endParaRPr lang="en-US" sz="750" dirty="0"/>
          </a:p>
        </p:txBody>
      </p:sp>
      <p:sp>
        <p:nvSpPr>
          <p:cNvPr id="12" name="Text 10"/>
          <p:cNvSpPr/>
          <p:nvPr/>
        </p:nvSpPr>
        <p:spPr>
          <a:xfrm>
            <a:off x="5806440" y="1783080"/>
            <a:ext cx="2743200" cy="274320"/>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The verification metadata.</a:t>
            </a:r>
            <a:endParaRPr lang="en-US" sz="1200" dirty="0"/>
          </a:p>
        </p:txBody>
      </p:sp>
      <p:sp>
        <p:nvSpPr>
          <p:cNvPr id="13" name="Text 11"/>
          <p:cNvSpPr/>
          <p:nvPr/>
        </p:nvSpPr>
        <p:spPr>
          <a:xfrm>
            <a:off x="5806440" y="2121408"/>
            <a:ext cx="2743200" cy="251460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Every credential presentation creates a record: who presented, to which agency, when, where.</a:t>
            </a:r>
            <a:endParaRPr lang="en-US" sz="1000" dirty="0"/>
          </a:p>
          <a:p>
            <a:pPr indent="0" marL="0">
              <a:buNone/>
            </a:pPr>
            <a:endParaRPr lang="en-US" sz="1000" dirty="0"/>
          </a:p>
          <a:p>
            <a:pPr indent="0" marL="0">
              <a:buNone/>
            </a:pPr>
            <a:r>
              <a:rPr lang="en-US" sz="1000" dirty="0">
                <a:solidFill>
                  <a:srgbClr val="E8D08A"/>
                </a:solidFill>
                <a:latin typeface="Georgia" pitchFamily="34" charset="0"/>
                <a:ea typeface="Georgia" pitchFamily="34" charset="-122"/>
                <a:cs typeface="Georgia" pitchFamily="34" charset="-120"/>
              </a:rPr>
              <a:t>Without PDTA: no purpose limitation, no fiduciary duty, no private right of action.</a:t>
            </a:r>
            <a:endParaRPr lang="en-US" sz="1000" dirty="0"/>
          </a:p>
          <a:p>
            <a:pPr indent="0" marL="0">
              <a:buNone/>
            </a:pPr>
            <a:endParaRPr lang="en-US" sz="1000" dirty="0"/>
          </a:p>
          <a:p>
            <a:pPr indent="0" marL="0">
              <a:buNone/>
            </a:pPr>
            <a:r>
              <a:rPr lang="en-US" sz="1000" dirty="0">
                <a:solidFill>
                  <a:srgbClr val="E8D08A"/>
                </a:solidFill>
                <a:latin typeface="Georgia" pitchFamily="34" charset="0"/>
                <a:ea typeface="Georgia" pitchFamily="34" charset="-122"/>
                <a:cs typeface="Georgia" pitchFamily="34" charset="-120"/>
              </a:rPr>
              <a:t>Aggregated across transactions, the metadata reconstructs a behavioral profile that is constitutionally indistinguishable from the surveillance the credential was designed to prevent.</a:t>
            </a:r>
            <a:endParaRPr lang="en-US" sz="1000" dirty="0"/>
          </a:p>
        </p:txBody>
      </p:sp>
      <p:sp>
        <p:nvSpPr>
          <p:cNvPr id="14" name="Text 12"/>
          <p:cNvSpPr/>
          <p:nvPr/>
        </p:nvSpPr>
        <p:spPr>
          <a:xfrm>
            <a:off x="457200" y="4754880"/>
            <a:ext cx="8686800" cy="256032"/>
          </a:xfrm>
          <a:prstGeom prst="rect">
            <a:avLst/>
          </a:prstGeom>
          <a:noFill/>
          <a:ln/>
        </p:spPr>
        <p:txBody>
          <a:bodyPr wrap="square" rtlCol="0" anchor="ctr"/>
          <a:lstStyle/>
          <a:p>
            <a:pPr algn="ctr" indent="0" marL="0">
              <a:buNone/>
            </a:pPr>
            <a:r>
              <a:rPr lang="en-US" sz="1050" b="1" i="1" dirty="0">
                <a:solidFill>
                  <a:srgbClr val="1B2A4A"/>
                </a:solidFill>
                <a:latin typeface="Georgia" pitchFamily="34" charset="0"/>
                <a:ea typeface="Georgia" pitchFamily="34" charset="-122"/>
                <a:cs typeface="Georgia" pitchFamily="34" charset="-120"/>
              </a:rPr>
              <a:t>Your architecture was correct. The surveillance problem survived anyway. Through the gap. Your name is on the contract.</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FAILURE SCENARIO ONE</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The Surveillance Gap: Where It Appears</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2011680"/>
            <a:ext cx="2286000" cy="100584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Text 4"/>
          <p:cNvSpPr/>
          <p:nvPr/>
        </p:nvSpPr>
        <p:spPr>
          <a:xfrm>
            <a:off x="566928" y="2121408"/>
            <a:ext cx="2066544" cy="292608"/>
          </a:xfrm>
          <a:prstGeom prst="rect">
            <a:avLst/>
          </a:prstGeom>
          <a:noFill/>
          <a:ln/>
        </p:spPr>
        <p:txBody>
          <a:bodyPr wrap="square" rtlCol="0" anchor="ctr"/>
          <a:lstStyle/>
          <a:p>
            <a:pPr algn="ctr" indent="0" marL="0">
              <a:buNone/>
            </a:pPr>
            <a:r>
              <a:rPr lang="en-US" sz="1200" b="1" dirty="0">
                <a:solidFill>
                  <a:srgbClr val="1B2A4A"/>
                </a:solidFill>
                <a:latin typeface="Palatino Linotype" pitchFamily="34" charset="0"/>
                <a:ea typeface="Palatino Linotype" pitchFamily="34" charset="-122"/>
                <a:cs typeface="Palatino Linotype" pitchFamily="34" charset="-120"/>
              </a:rPr>
              <a:t>Citizen Wallet</a:t>
            </a:r>
            <a:endParaRPr lang="en-US" sz="1200" dirty="0"/>
          </a:p>
        </p:txBody>
      </p:sp>
      <p:sp>
        <p:nvSpPr>
          <p:cNvPr id="7" name="Text 5"/>
          <p:cNvSpPr/>
          <p:nvPr/>
        </p:nvSpPr>
        <p:spPr>
          <a:xfrm>
            <a:off x="566928" y="2468880"/>
            <a:ext cx="2066544" cy="457200"/>
          </a:xfrm>
          <a:prstGeom prst="rect">
            <a:avLst/>
          </a:prstGeom>
          <a:noFill/>
          <a:ln/>
        </p:spPr>
        <p:txBody>
          <a:bodyPr wrap="square" rtlCol="0" anchor="ctr"/>
          <a:lstStyle/>
          <a:p>
            <a:pPr algn="ctr" indent="0" marL="0">
              <a:buNone/>
            </a:pPr>
            <a:r>
              <a:rPr lang="en-US" sz="1000" dirty="0">
                <a:solidFill>
                  <a:srgbClr val="6B7280"/>
                </a:solidFill>
                <a:latin typeface="Georgia" pitchFamily="34" charset="0"/>
                <a:ea typeface="Georgia" pitchFamily="34" charset="-122"/>
                <a:cs typeface="Georgia" pitchFamily="34" charset="-120"/>
              </a:rPr>
              <a:t>Presents selective</a:t>
            </a:r>
            <a:endParaRPr lang="en-US" sz="1000" dirty="0"/>
          </a:p>
          <a:p>
            <a:pPr algn="ctr" indent="0" marL="0">
              <a:buNone/>
            </a:pPr>
            <a:r>
              <a:rPr lang="en-US" sz="1000" dirty="0">
                <a:solidFill>
                  <a:srgbClr val="6B7280"/>
                </a:solidFill>
                <a:latin typeface="Georgia" pitchFamily="34" charset="0"/>
                <a:ea typeface="Georgia" pitchFamily="34" charset="-122"/>
                <a:cs typeface="Georgia" pitchFamily="34" charset="-120"/>
              </a:rPr>
              <a:t>disclosure credential</a:t>
            </a:r>
            <a:endParaRPr lang="en-US" sz="1000" dirty="0"/>
          </a:p>
        </p:txBody>
      </p:sp>
      <p:sp>
        <p:nvSpPr>
          <p:cNvPr id="8" name="Shape 6"/>
          <p:cNvSpPr/>
          <p:nvPr/>
        </p:nvSpPr>
        <p:spPr>
          <a:xfrm>
            <a:off x="3429000" y="2011680"/>
            <a:ext cx="2286000" cy="100584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9" name="Text 7"/>
          <p:cNvSpPr/>
          <p:nvPr/>
        </p:nvSpPr>
        <p:spPr>
          <a:xfrm>
            <a:off x="3538728" y="2121408"/>
            <a:ext cx="2066544" cy="292608"/>
          </a:xfrm>
          <a:prstGeom prst="rect">
            <a:avLst/>
          </a:prstGeom>
          <a:noFill/>
          <a:ln/>
        </p:spPr>
        <p:txBody>
          <a:bodyPr wrap="square" rtlCol="0" anchor="ctr"/>
          <a:lstStyle/>
          <a:p>
            <a:pPr algn="ctr" indent="0" marL="0">
              <a:buNone/>
            </a:pPr>
            <a:r>
              <a:rPr lang="en-US" sz="1200" b="1" dirty="0">
                <a:solidFill>
                  <a:srgbClr val="1B2A4A"/>
                </a:solidFill>
                <a:latin typeface="Palatino Linotype" pitchFamily="34" charset="0"/>
                <a:ea typeface="Palatino Linotype" pitchFamily="34" charset="-122"/>
                <a:cs typeface="Palatino Linotype" pitchFamily="34" charset="-120"/>
              </a:rPr>
              <a:t>Government Verifier</a:t>
            </a:r>
            <a:endParaRPr lang="en-US" sz="1200" dirty="0"/>
          </a:p>
        </p:txBody>
      </p:sp>
      <p:sp>
        <p:nvSpPr>
          <p:cNvPr id="10" name="Text 8"/>
          <p:cNvSpPr/>
          <p:nvPr/>
        </p:nvSpPr>
        <p:spPr>
          <a:xfrm>
            <a:off x="3538728" y="2468880"/>
            <a:ext cx="2066544" cy="457200"/>
          </a:xfrm>
          <a:prstGeom prst="rect">
            <a:avLst/>
          </a:prstGeom>
          <a:noFill/>
          <a:ln/>
        </p:spPr>
        <p:txBody>
          <a:bodyPr wrap="square" rtlCol="0" anchor="ctr"/>
          <a:lstStyle/>
          <a:p>
            <a:pPr algn="ctr" indent="0" marL="0">
              <a:buNone/>
            </a:pPr>
            <a:r>
              <a:rPr lang="en-US" sz="1000" dirty="0">
                <a:solidFill>
                  <a:srgbClr val="6B7280"/>
                </a:solidFill>
                <a:latin typeface="Georgia" pitchFamily="34" charset="0"/>
                <a:ea typeface="Georgia" pitchFamily="34" charset="-122"/>
                <a:cs typeface="Georgia" pitchFamily="34" charset="-120"/>
              </a:rPr>
              <a:t>Receives only the</a:t>
            </a:r>
            <a:endParaRPr lang="en-US" sz="1000" dirty="0"/>
          </a:p>
          <a:p>
            <a:pPr algn="ctr" indent="0" marL="0">
              <a:buNone/>
            </a:pPr>
            <a:r>
              <a:rPr lang="en-US" sz="1000" dirty="0">
                <a:solidFill>
                  <a:srgbClr val="6B7280"/>
                </a:solidFill>
                <a:latin typeface="Georgia" pitchFamily="34" charset="0"/>
                <a:ea typeface="Georgia" pitchFamily="34" charset="-122"/>
                <a:cs typeface="Georgia" pitchFamily="34" charset="-120"/>
              </a:rPr>
              <a:t>zero-knowledge proof</a:t>
            </a:r>
            <a:endParaRPr lang="en-US" sz="1000" dirty="0"/>
          </a:p>
        </p:txBody>
      </p:sp>
      <p:sp>
        <p:nvSpPr>
          <p:cNvPr id="11" name="Shape 9"/>
          <p:cNvSpPr/>
          <p:nvPr/>
        </p:nvSpPr>
        <p:spPr>
          <a:xfrm>
            <a:off x="6400800" y="2011680"/>
            <a:ext cx="2286000" cy="100584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2" name="Text 10"/>
          <p:cNvSpPr/>
          <p:nvPr/>
        </p:nvSpPr>
        <p:spPr>
          <a:xfrm>
            <a:off x="6510528" y="2121408"/>
            <a:ext cx="2066544" cy="292608"/>
          </a:xfrm>
          <a:prstGeom prst="rect">
            <a:avLst/>
          </a:prstGeom>
          <a:noFill/>
          <a:ln/>
        </p:spPr>
        <p:txBody>
          <a:bodyPr wrap="square" rtlCol="0" anchor="ctr"/>
          <a:lstStyle/>
          <a:p>
            <a:pPr algn="ctr" indent="0" marL="0">
              <a:buNone/>
            </a:pPr>
            <a:r>
              <a:rPr lang="en-US" sz="1200" b="1" dirty="0">
                <a:solidFill>
                  <a:srgbClr val="1B2A4A"/>
                </a:solidFill>
                <a:latin typeface="Palatino Linotype" pitchFamily="34" charset="0"/>
                <a:ea typeface="Palatino Linotype" pitchFamily="34" charset="-122"/>
                <a:cs typeface="Palatino Linotype" pitchFamily="34" charset="-120"/>
              </a:rPr>
              <a:t>Verification Log</a:t>
            </a:r>
            <a:endParaRPr lang="en-US" sz="1200" dirty="0"/>
          </a:p>
        </p:txBody>
      </p:sp>
      <p:sp>
        <p:nvSpPr>
          <p:cNvPr id="13" name="Text 11"/>
          <p:cNvSpPr/>
          <p:nvPr/>
        </p:nvSpPr>
        <p:spPr>
          <a:xfrm>
            <a:off x="6510528" y="2468880"/>
            <a:ext cx="2066544" cy="457200"/>
          </a:xfrm>
          <a:prstGeom prst="rect">
            <a:avLst/>
          </a:prstGeom>
          <a:noFill/>
          <a:ln/>
        </p:spPr>
        <p:txBody>
          <a:bodyPr wrap="square" rtlCol="0" anchor="ctr"/>
          <a:lstStyle/>
          <a:p>
            <a:pPr algn="ctr" indent="0" marL="0">
              <a:buNone/>
            </a:pPr>
            <a:r>
              <a:rPr lang="en-US" sz="1000" dirty="0">
                <a:solidFill>
                  <a:srgbClr val="6B7280"/>
                </a:solidFill>
                <a:latin typeface="Georgia" pitchFamily="34" charset="0"/>
                <a:ea typeface="Georgia" pitchFamily="34" charset="-122"/>
                <a:cs typeface="Georgia" pitchFamily="34" charset="-120"/>
              </a:rPr>
              <a:t>Who, when, where,</a:t>
            </a:r>
            <a:endParaRPr lang="en-US" sz="1000" dirty="0"/>
          </a:p>
          <a:p>
            <a:pPr algn="ctr" indent="0" marL="0">
              <a:buNone/>
            </a:pPr>
            <a:r>
              <a:rPr lang="en-US" sz="1000" dirty="0">
                <a:solidFill>
                  <a:srgbClr val="6B7280"/>
                </a:solidFill>
                <a:latin typeface="Georgia" pitchFamily="34" charset="0"/>
                <a:ea typeface="Georgia" pitchFamily="34" charset="-122"/>
                <a:cs typeface="Georgia" pitchFamily="34" charset="-120"/>
              </a:rPr>
              <a:t>which agency</a:t>
            </a:r>
            <a:endParaRPr lang="en-US" sz="1000" dirty="0"/>
          </a:p>
        </p:txBody>
      </p:sp>
      <p:sp>
        <p:nvSpPr>
          <p:cNvPr id="14" name="Text 12"/>
          <p:cNvSpPr/>
          <p:nvPr/>
        </p:nvSpPr>
        <p:spPr>
          <a:xfrm>
            <a:off x="2834640" y="2267712"/>
            <a:ext cx="502920" cy="457200"/>
          </a:xfrm>
          <a:prstGeom prst="rect">
            <a:avLst/>
          </a:prstGeom>
          <a:noFill/>
          <a:ln/>
        </p:spPr>
        <p:txBody>
          <a:bodyPr wrap="square" rtlCol="0" anchor="ctr"/>
          <a:lstStyle/>
          <a:p>
            <a:pPr algn="ctr" indent="0" marL="0">
              <a:buNone/>
            </a:pPr>
            <a:r>
              <a:rPr lang="en-US" sz="2200" b="1" dirty="0">
                <a:solidFill>
                  <a:srgbClr val="C9A84C"/>
                </a:solidFill>
                <a:latin typeface="Georgia" pitchFamily="34" charset="0"/>
                <a:ea typeface="Georgia" pitchFamily="34" charset="-122"/>
                <a:cs typeface="Georgia" pitchFamily="34" charset="-120"/>
              </a:rPr>
              <a:t>→</a:t>
            </a:r>
            <a:endParaRPr lang="en-US" sz="2200" dirty="0"/>
          </a:p>
        </p:txBody>
      </p:sp>
      <p:sp>
        <p:nvSpPr>
          <p:cNvPr id="15" name="Text 13"/>
          <p:cNvSpPr/>
          <p:nvPr/>
        </p:nvSpPr>
        <p:spPr>
          <a:xfrm>
            <a:off x="5806440" y="3154680"/>
            <a:ext cx="1371600" cy="256032"/>
          </a:xfrm>
          <a:prstGeom prst="rect">
            <a:avLst/>
          </a:prstGeom>
          <a:noFill/>
          <a:ln/>
        </p:spPr>
        <p:txBody>
          <a:bodyPr wrap="square" rtlCol="0" anchor="ctr"/>
          <a:lstStyle/>
          <a:p>
            <a:pPr algn="ctr" indent="0" marL="0">
              <a:buNone/>
            </a:pPr>
            <a:r>
              <a:rPr lang="en-US" sz="800" b="1" spc="200" kern="0" dirty="0">
                <a:solidFill>
                  <a:srgbClr val="FF6B6B"/>
                </a:solidFill>
                <a:latin typeface="Palatino Linotype" pitchFamily="34" charset="0"/>
                <a:ea typeface="Palatino Linotype" pitchFamily="34" charset="-122"/>
                <a:cs typeface="Palatino Linotype" pitchFamily="34" charset="-120"/>
              </a:rPr>
              <a:t>NO BARRIER</a:t>
            </a:r>
            <a:endParaRPr lang="en-US" sz="800" dirty="0"/>
          </a:p>
        </p:txBody>
      </p:sp>
      <p:sp>
        <p:nvSpPr>
          <p:cNvPr id="16" name="Shape 14"/>
          <p:cNvSpPr/>
          <p:nvPr/>
        </p:nvSpPr>
        <p:spPr>
          <a:xfrm>
            <a:off x="6382512" y="3035808"/>
            <a:ext cx="36576" cy="594360"/>
          </a:xfrm>
          <a:prstGeom prst="rect">
            <a:avLst/>
          </a:prstGeom>
          <a:solidFill>
            <a:srgbClr val="FF6B6B"/>
          </a:solidFill>
          <a:ln w="12700">
            <a:solidFill>
              <a:srgbClr val="FF6B6B"/>
            </a:solidFill>
            <a:prstDash val="solid"/>
          </a:ln>
        </p:spPr>
      </p:sp>
      <p:sp>
        <p:nvSpPr>
          <p:cNvPr id="17" name="Shape 15"/>
          <p:cNvSpPr/>
          <p:nvPr/>
        </p:nvSpPr>
        <p:spPr>
          <a:xfrm>
            <a:off x="6400800" y="3657600"/>
            <a:ext cx="2286000" cy="1097280"/>
          </a:xfrm>
          <a:prstGeom prst="rect">
            <a:avLst/>
          </a:prstGeom>
          <a:solidFill>
            <a:srgbClr val="111D33"/>
          </a:solidFill>
          <a:ln w="12700">
            <a:solidFill>
              <a:srgbClr val="FF6B6B"/>
            </a:solidFill>
            <a:prstDash val="solid"/>
          </a:ln>
        </p:spPr>
      </p:sp>
      <p:sp>
        <p:nvSpPr>
          <p:cNvPr id="18" name="Text 16"/>
          <p:cNvSpPr/>
          <p:nvPr/>
        </p:nvSpPr>
        <p:spPr>
          <a:xfrm>
            <a:off x="6510528" y="3749040"/>
            <a:ext cx="2066544" cy="256032"/>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Pattern-of-Life Profile</a:t>
            </a:r>
            <a:endParaRPr lang="en-US" sz="1100" dirty="0"/>
          </a:p>
        </p:txBody>
      </p:sp>
      <p:sp>
        <p:nvSpPr>
          <p:cNvPr id="19" name="Text 17"/>
          <p:cNvSpPr/>
          <p:nvPr/>
        </p:nvSpPr>
        <p:spPr>
          <a:xfrm>
            <a:off x="6510528" y="4041648"/>
            <a:ext cx="2066544" cy="59436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Vendor named.</a:t>
            </a:r>
            <a:endParaRPr lang="en-US" sz="1000" dirty="0"/>
          </a:p>
          <a:p>
            <a:pPr indent="0" marL="0">
              <a:buNone/>
            </a:pPr>
            <a:r>
              <a:rPr lang="en-US" sz="1000" dirty="0">
                <a:solidFill>
                  <a:srgbClr val="E8D08A"/>
                </a:solidFill>
                <a:latin typeface="Georgia" pitchFamily="34" charset="0"/>
                <a:ea typeface="Georgia" pitchFamily="34" charset="-122"/>
                <a:cs typeface="Georgia" pitchFamily="34" charset="-120"/>
              </a:rPr>
              <a:t>Architecture was correct.</a:t>
            </a:r>
            <a:endParaRPr lang="en-US" sz="1000" dirty="0"/>
          </a:p>
        </p:txBody>
      </p:sp>
      <p:sp>
        <p:nvSpPr>
          <p:cNvPr id="20" name="Text 18"/>
          <p:cNvSpPr/>
          <p:nvPr/>
        </p:nvSpPr>
        <p:spPr>
          <a:xfrm>
            <a:off x="457200" y="4754880"/>
            <a:ext cx="8686800" cy="256032"/>
          </a:xfrm>
          <a:prstGeom prst="rect">
            <a:avLst/>
          </a:prstGeom>
          <a:noFill/>
          <a:ln/>
        </p:spPr>
        <p:txBody>
          <a:bodyPr wrap="square" rtlCol="0" anchor="ctr"/>
          <a:lstStyle/>
          <a:p>
            <a:pPr algn="ctr" indent="0" marL="0">
              <a:buNone/>
            </a:pPr>
            <a:r>
              <a:rPr lang="en-US" sz="1000" i="1" dirty="0">
                <a:solidFill>
                  <a:srgbClr val="6B7280"/>
                </a:solidFill>
                <a:latin typeface="Georgia" pitchFamily="34" charset="0"/>
                <a:ea typeface="Georgia" pitchFamily="34" charset="-122"/>
                <a:cs typeface="Georgia" pitchFamily="34" charset="-120"/>
              </a:rPr>
              <a:t>The arrow labeled NO BARRIER is a legislative gap. Not a technical failure.</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FAILURE SCENARIO TWO</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PDTA Without VIDA</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298448"/>
            <a:ext cx="8229600" cy="256032"/>
          </a:xfrm>
          <a:prstGeom prst="rect">
            <a:avLst/>
          </a:prstGeom>
          <a:noFill/>
          <a:ln/>
        </p:spPr>
        <p:txBody>
          <a:bodyPr wrap="square" rtlCol="0" anchor="ctr"/>
          <a:lstStyle/>
          <a:p>
            <a:pPr indent="0" marL="0">
              <a:buNone/>
            </a:pPr>
            <a:r>
              <a:rPr lang="en-US" sz="1200" i="1" dirty="0">
                <a:solidFill>
                  <a:srgbClr val="6B7280"/>
                </a:solidFill>
                <a:latin typeface="Georgia" pitchFamily="34" charset="0"/>
                <a:ea typeface="Georgia" pitchFamily="34" charset="-122"/>
                <a:cs typeface="Georgia" pitchFamily="34" charset="-120"/>
              </a:rPr>
              <a:t>The legal duty is real. The architecture cannot structurally meet it.</a:t>
            </a:r>
            <a:endParaRPr lang="en-US" sz="1200" dirty="0"/>
          </a:p>
        </p:txBody>
      </p:sp>
      <p:sp>
        <p:nvSpPr>
          <p:cNvPr id="6" name="Shape 4"/>
          <p:cNvSpPr/>
          <p:nvPr/>
        </p:nvSpPr>
        <p:spPr>
          <a:xfrm>
            <a:off x="457200" y="1627632"/>
            <a:ext cx="2011680" cy="256032"/>
          </a:xfrm>
          <a:prstGeom prst="rect">
            <a:avLst/>
          </a:prstGeom>
          <a:solidFill>
            <a:srgbClr val="1B2A4A"/>
          </a:solidFill>
          <a:ln w="12700">
            <a:solidFill>
              <a:srgbClr val="1B2A4A"/>
            </a:solidFill>
            <a:prstDash val="solid"/>
          </a:ln>
        </p:spPr>
      </p:sp>
      <p:sp>
        <p:nvSpPr>
          <p:cNvPr id="7" name="Text 5"/>
          <p:cNvSpPr/>
          <p:nvPr/>
        </p:nvSpPr>
        <p:spPr>
          <a:xfrm>
            <a:off x="457200" y="1627632"/>
            <a:ext cx="2011680" cy="256032"/>
          </a:xfrm>
          <a:prstGeom prst="rect">
            <a:avLst/>
          </a:prstGeom>
          <a:noFill/>
          <a:ln/>
        </p:spPr>
        <p:txBody>
          <a:bodyPr wrap="square" rtlCol="0" anchor="ctr"/>
          <a:lstStyle/>
          <a:p>
            <a:pPr algn="ct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PDTA DUTY</a:t>
            </a:r>
            <a:endParaRPr lang="en-US" sz="800" dirty="0"/>
          </a:p>
        </p:txBody>
      </p:sp>
      <p:sp>
        <p:nvSpPr>
          <p:cNvPr id="8" name="Shape 6"/>
          <p:cNvSpPr/>
          <p:nvPr/>
        </p:nvSpPr>
        <p:spPr>
          <a:xfrm>
            <a:off x="2560320" y="1627632"/>
            <a:ext cx="2834640" cy="256032"/>
          </a:xfrm>
          <a:prstGeom prst="rect">
            <a:avLst/>
          </a:prstGeom>
          <a:solidFill>
            <a:srgbClr val="1B2A4A"/>
          </a:solidFill>
          <a:ln w="12700">
            <a:solidFill>
              <a:srgbClr val="1B2A4A"/>
            </a:solidFill>
            <a:prstDash val="solid"/>
          </a:ln>
        </p:spPr>
      </p:sp>
      <p:sp>
        <p:nvSpPr>
          <p:cNvPr id="9" name="Text 7"/>
          <p:cNvSpPr/>
          <p:nvPr/>
        </p:nvSpPr>
        <p:spPr>
          <a:xfrm>
            <a:off x="2560320" y="1627632"/>
            <a:ext cx="2834640" cy="256032"/>
          </a:xfrm>
          <a:prstGeom prst="rect">
            <a:avLst/>
          </a:prstGeom>
          <a:noFill/>
          <a:ln/>
        </p:spPr>
        <p:txBody>
          <a:bodyPr wrap="square" rtlCol="0" anchor="ctr"/>
          <a:lstStyle/>
          <a:p>
            <a:pPr algn="ct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LEGAL REQUIREMENT</a:t>
            </a:r>
            <a:endParaRPr lang="en-US" sz="800" dirty="0"/>
          </a:p>
        </p:txBody>
      </p:sp>
      <p:sp>
        <p:nvSpPr>
          <p:cNvPr id="10" name="Shape 8"/>
          <p:cNvSpPr/>
          <p:nvPr/>
        </p:nvSpPr>
        <p:spPr>
          <a:xfrm>
            <a:off x="5486400" y="1627632"/>
            <a:ext cx="3200400" cy="256032"/>
          </a:xfrm>
          <a:prstGeom prst="rect">
            <a:avLst/>
          </a:prstGeom>
          <a:solidFill>
            <a:srgbClr val="8B1A1A"/>
          </a:solidFill>
          <a:ln w="12700">
            <a:solidFill>
              <a:srgbClr val="8B1A1A"/>
            </a:solidFill>
            <a:prstDash val="solid"/>
          </a:ln>
        </p:spPr>
      </p:sp>
      <p:sp>
        <p:nvSpPr>
          <p:cNvPr id="11" name="Text 9"/>
          <p:cNvSpPr/>
          <p:nvPr/>
        </p:nvSpPr>
        <p:spPr>
          <a:xfrm>
            <a:off x="5486400" y="1627632"/>
            <a:ext cx="3200400" cy="256032"/>
          </a:xfrm>
          <a:prstGeom prst="rect">
            <a:avLst/>
          </a:prstGeom>
          <a:noFill/>
          <a:ln/>
        </p:spPr>
        <p:txBody>
          <a:bodyPr wrap="square" rtlCol="0" anchor="ctr"/>
          <a:lstStyle/>
          <a:p>
            <a:pPr algn="ctr" indent="0" marL="0">
              <a:buNone/>
            </a:pPr>
            <a:r>
              <a:rPr lang="en-US" sz="800" b="1" spc="200" kern="0" dirty="0">
                <a:solidFill>
                  <a:srgbClr val="FFFFFF"/>
                </a:solidFill>
                <a:latin typeface="Palatino Linotype" pitchFamily="34" charset="0"/>
                <a:ea typeface="Palatino Linotype" pitchFamily="34" charset="-122"/>
                <a:cs typeface="Palatino Linotype" pitchFamily="34" charset="-120"/>
              </a:rPr>
              <a:t>INFRASTRUCTURE WITHOUT VIDA</a:t>
            </a:r>
            <a:endParaRPr lang="en-US" sz="800" dirty="0"/>
          </a:p>
        </p:txBody>
      </p:sp>
      <p:sp>
        <p:nvSpPr>
          <p:cNvPr id="12" name="Shape 10"/>
          <p:cNvSpPr/>
          <p:nvPr/>
        </p:nvSpPr>
        <p:spPr>
          <a:xfrm>
            <a:off x="457200" y="1938528"/>
            <a:ext cx="8686800" cy="594360"/>
          </a:xfrm>
          <a:prstGeom prst="rect">
            <a:avLst/>
          </a:prstGeom>
          <a:solidFill>
            <a:srgbClr val="FFFFFF"/>
          </a:solidFill>
          <a:ln w="6350">
            <a:solidFill>
              <a:srgbClr val="E5E7EB"/>
            </a:solidFill>
            <a:prstDash val="solid"/>
          </a:ln>
        </p:spPr>
      </p:sp>
      <p:sp>
        <p:nvSpPr>
          <p:cNvPr id="13" name="Text 11"/>
          <p:cNvSpPr/>
          <p:nvPr/>
        </p:nvSpPr>
        <p:spPr>
          <a:xfrm>
            <a:off x="502920" y="2048256"/>
            <a:ext cx="1920240" cy="365760"/>
          </a:xfrm>
          <a:prstGeom prst="rect">
            <a:avLst/>
          </a:prstGeom>
          <a:noFill/>
          <a:ln/>
        </p:spPr>
        <p:txBody>
          <a:bodyPr wrap="square" rtlCol="0" anchor="ctr"/>
          <a:lstStyle/>
          <a:p>
            <a:pPr indent="0" marL="0">
              <a:buNone/>
            </a:pPr>
            <a:r>
              <a:rPr lang="en-US" sz="1000" b="1" dirty="0">
                <a:solidFill>
                  <a:srgbClr val="1B2A4A"/>
                </a:solidFill>
                <a:latin typeface="Georgia" pitchFamily="34" charset="0"/>
                <a:ea typeface="Georgia" pitchFamily="34" charset="-122"/>
                <a:cs typeface="Georgia" pitchFamily="34" charset="-120"/>
              </a:rPr>
              <a:t>Data Minimization</a:t>
            </a:r>
            <a:endParaRPr lang="en-US" sz="1000" dirty="0"/>
          </a:p>
        </p:txBody>
      </p:sp>
      <p:sp>
        <p:nvSpPr>
          <p:cNvPr id="14" name="Text 12"/>
          <p:cNvSpPr/>
          <p:nvPr/>
        </p:nvSpPr>
        <p:spPr>
          <a:xfrm>
            <a:off x="2487168" y="2011680"/>
            <a:ext cx="2880360" cy="457200"/>
          </a:xfrm>
          <a:prstGeom prst="rect">
            <a:avLst/>
          </a:prstGeom>
          <a:noFill/>
          <a:ln/>
        </p:spPr>
        <p:txBody>
          <a:bodyPr wrap="square" rtlCol="0" anchor="ctr"/>
          <a:lstStyle/>
          <a:p>
            <a:pPr indent="0" marL="0">
              <a:buNone/>
            </a:pPr>
            <a:r>
              <a:rPr lang="en-US" sz="1000" dirty="0">
                <a:solidFill>
                  <a:srgbClr val="2D7A4F"/>
                </a:solidFill>
                <a:latin typeface="Georgia" pitchFamily="34" charset="0"/>
                <a:ea typeface="Georgia" pitchFamily="34" charset="-122"/>
                <a:cs typeface="Georgia" pitchFamily="34" charset="-120"/>
              </a:rPr>
              <a:t>Collect only what verification requires. Use ZK proofs where possible.</a:t>
            </a:r>
            <a:endParaRPr lang="en-US" sz="1000" dirty="0"/>
          </a:p>
        </p:txBody>
      </p:sp>
      <p:sp>
        <p:nvSpPr>
          <p:cNvPr id="15" name="Text 13"/>
          <p:cNvSpPr/>
          <p:nvPr/>
        </p:nvSpPr>
        <p:spPr>
          <a:xfrm>
            <a:off x="5440680" y="2011680"/>
            <a:ext cx="3246120" cy="457200"/>
          </a:xfrm>
          <a:prstGeom prst="rect">
            <a:avLst/>
          </a:prstGeom>
          <a:noFill/>
          <a:ln/>
        </p:spPr>
        <p:txBody>
          <a:bodyPr wrap="square" rtlCol="0" anchor="ctr"/>
          <a:lstStyle/>
          <a:p>
            <a:pPr indent="0" marL="0">
              <a:buNone/>
            </a:pPr>
            <a:r>
              <a:rPr lang="en-US" sz="1000" dirty="0">
                <a:solidFill>
                  <a:srgbClr val="8B1A1A"/>
                </a:solidFill>
                <a:latin typeface="Georgia" pitchFamily="34" charset="0"/>
                <a:ea typeface="Georgia" pitchFamily="34" charset="-122"/>
                <a:cs typeface="Georgia" pitchFamily="34" charset="-120"/>
              </a:rPr>
              <a:t>Centralized database collects all fields. No ZK infrastructure exists.</a:t>
            </a:r>
            <a:endParaRPr lang="en-US" sz="1000" dirty="0"/>
          </a:p>
        </p:txBody>
      </p:sp>
      <p:sp>
        <p:nvSpPr>
          <p:cNvPr id="16" name="Shape 14"/>
          <p:cNvSpPr/>
          <p:nvPr/>
        </p:nvSpPr>
        <p:spPr>
          <a:xfrm>
            <a:off x="457200" y="2624328"/>
            <a:ext cx="8686800" cy="594360"/>
          </a:xfrm>
          <a:prstGeom prst="rect">
            <a:avLst/>
          </a:prstGeom>
          <a:solidFill>
            <a:srgbClr val="F7F3EC"/>
          </a:solidFill>
          <a:ln w="6350">
            <a:solidFill>
              <a:srgbClr val="E5E7EB"/>
            </a:solidFill>
            <a:prstDash val="solid"/>
          </a:ln>
        </p:spPr>
      </p:sp>
      <p:sp>
        <p:nvSpPr>
          <p:cNvPr id="17" name="Text 15"/>
          <p:cNvSpPr/>
          <p:nvPr/>
        </p:nvSpPr>
        <p:spPr>
          <a:xfrm>
            <a:off x="502920" y="2734056"/>
            <a:ext cx="1920240" cy="365760"/>
          </a:xfrm>
          <a:prstGeom prst="rect">
            <a:avLst/>
          </a:prstGeom>
          <a:noFill/>
          <a:ln/>
        </p:spPr>
        <p:txBody>
          <a:bodyPr wrap="square" rtlCol="0" anchor="ctr"/>
          <a:lstStyle/>
          <a:p>
            <a:pPr indent="0" marL="0">
              <a:buNone/>
            </a:pPr>
            <a:r>
              <a:rPr lang="en-US" sz="1000" b="1" dirty="0">
                <a:solidFill>
                  <a:srgbClr val="1B2A4A"/>
                </a:solidFill>
                <a:latin typeface="Georgia" pitchFamily="34" charset="0"/>
                <a:ea typeface="Georgia" pitchFamily="34" charset="-122"/>
                <a:cs typeface="Georgia" pitchFamily="34" charset="-120"/>
              </a:rPr>
              <a:t>Purpose Limitation</a:t>
            </a:r>
            <a:endParaRPr lang="en-US" sz="1000" dirty="0"/>
          </a:p>
        </p:txBody>
      </p:sp>
      <p:sp>
        <p:nvSpPr>
          <p:cNvPr id="18" name="Text 16"/>
          <p:cNvSpPr/>
          <p:nvPr/>
        </p:nvSpPr>
        <p:spPr>
          <a:xfrm>
            <a:off x="2487168" y="2697480"/>
            <a:ext cx="2880360" cy="457200"/>
          </a:xfrm>
          <a:prstGeom prst="rect">
            <a:avLst/>
          </a:prstGeom>
          <a:noFill/>
          <a:ln/>
        </p:spPr>
        <p:txBody>
          <a:bodyPr wrap="square" rtlCol="0" anchor="ctr"/>
          <a:lstStyle/>
          <a:p>
            <a:pPr indent="0" marL="0">
              <a:buNone/>
            </a:pPr>
            <a:r>
              <a:rPr lang="en-US" sz="1000" dirty="0">
                <a:solidFill>
                  <a:srgbClr val="2D7A4F"/>
                </a:solidFill>
                <a:latin typeface="Georgia" pitchFamily="34" charset="0"/>
                <a:ea typeface="Georgia" pitchFamily="34" charset="-122"/>
                <a:cs typeface="Georgia" pitchFamily="34" charset="-120"/>
              </a:rPr>
              <a:t>Data used only for the specific purpose that justified its collection.</a:t>
            </a:r>
            <a:endParaRPr lang="en-US" sz="1000" dirty="0"/>
          </a:p>
        </p:txBody>
      </p:sp>
      <p:sp>
        <p:nvSpPr>
          <p:cNvPr id="19" name="Text 17"/>
          <p:cNvSpPr/>
          <p:nvPr/>
        </p:nvSpPr>
        <p:spPr>
          <a:xfrm>
            <a:off x="5440680" y="2697480"/>
            <a:ext cx="3246120" cy="457200"/>
          </a:xfrm>
          <a:prstGeom prst="rect">
            <a:avLst/>
          </a:prstGeom>
          <a:noFill/>
          <a:ln/>
        </p:spPr>
        <p:txBody>
          <a:bodyPr wrap="square" rtlCol="0" anchor="ctr"/>
          <a:lstStyle/>
          <a:p>
            <a:pPr indent="0" marL="0">
              <a:buNone/>
            </a:pPr>
            <a:r>
              <a:rPr lang="en-US" sz="1000" dirty="0">
                <a:solidFill>
                  <a:srgbClr val="8B1A1A"/>
                </a:solidFill>
                <a:latin typeface="Georgia" pitchFamily="34" charset="0"/>
                <a:ea typeface="Georgia" pitchFamily="34" charset="-122"/>
                <a:cs typeface="Georgia" pitchFamily="34" charset="-120"/>
              </a:rPr>
              <a:t>Shared database has purpose boundaries unenforceable at the architecture level.</a:t>
            </a:r>
            <a:endParaRPr lang="en-US" sz="1000" dirty="0"/>
          </a:p>
        </p:txBody>
      </p:sp>
      <p:sp>
        <p:nvSpPr>
          <p:cNvPr id="20" name="Shape 18"/>
          <p:cNvSpPr/>
          <p:nvPr/>
        </p:nvSpPr>
        <p:spPr>
          <a:xfrm>
            <a:off x="457200" y="3310128"/>
            <a:ext cx="8686800" cy="594360"/>
          </a:xfrm>
          <a:prstGeom prst="rect">
            <a:avLst/>
          </a:prstGeom>
          <a:solidFill>
            <a:srgbClr val="FFFFFF"/>
          </a:solidFill>
          <a:ln w="6350">
            <a:solidFill>
              <a:srgbClr val="E5E7EB"/>
            </a:solidFill>
            <a:prstDash val="solid"/>
          </a:ln>
        </p:spPr>
      </p:sp>
      <p:sp>
        <p:nvSpPr>
          <p:cNvPr id="21" name="Text 19"/>
          <p:cNvSpPr/>
          <p:nvPr/>
        </p:nvSpPr>
        <p:spPr>
          <a:xfrm>
            <a:off x="502920" y="3419856"/>
            <a:ext cx="1920240" cy="365760"/>
          </a:xfrm>
          <a:prstGeom prst="rect">
            <a:avLst/>
          </a:prstGeom>
          <a:noFill/>
          <a:ln/>
        </p:spPr>
        <p:txBody>
          <a:bodyPr wrap="square" rtlCol="0" anchor="ctr"/>
          <a:lstStyle/>
          <a:p>
            <a:pPr indent="0" marL="0">
              <a:buNone/>
            </a:pPr>
            <a:r>
              <a:rPr lang="en-US" sz="1000" b="1" dirty="0">
                <a:solidFill>
                  <a:srgbClr val="1B2A4A"/>
                </a:solidFill>
                <a:latin typeface="Georgia" pitchFamily="34" charset="0"/>
                <a:ea typeface="Georgia" pitchFamily="34" charset="-122"/>
                <a:cs typeface="Georgia" pitchFamily="34" charset="-120"/>
              </a:rPr>
              <a:t>Audit Trail</a:t>
            </a:r>
            <a:endParaRPr lang="en-US" sz="1000" dirty="0"/>
          </a:p>
        </p:txBody>
      </p:sp>
      <p:sp>
        <p:nvSpPr>
          <p:cNvPr id="22" name="Text 20"/>
          <p:cNvSpPr/>
          <p:nvPr/>
        </p:nvSpPr>
        <p:spPr>
          <a:xfrm>
            <a:off x="2487168" y="3383280"/>
            <a:ext cx="2880360" cy="457200"/>
          </a:xfrm>
          <a:prstGeom prst="rect">
            <a:avLst/>
          </a:prstGeom>
          <a:noFill/>
          <a:ln/>
        </p:spPr>
        <p:txBody>
          <a:bodyPr wrap="square" rtlCol="0" anchor="ctr"/>
          <a:lstStyle/>
          <a:p>
            <a:pPr indent="0" marL="0">
              <a:buNone/>
            </a:pPr>
            <a:r>
              <a:rPr lang="en-US" sz="1000" dirty="0">
                <a:solidFill>
                  <a:srgbClr val="2D7A4F"/>
                </a:solidFill>
                <a:latin typeface="Georgia" pitchFamily="34" charset="0"/>
                <a:ea typeface="Georgia" pitchFamily="34" charset="-122"/>
                <a:cs typeface="Georgia" pitchFamily="34" charset="-120"/>
              </a:rPr>
              <a:t>Individual-controlled, cryptographic, immutable record of all data access.</a:t>
            </a:r>
            <a:endParaRPr lang="en-US" sz="1000" dirty="0"/>
          </a:p>
        </p:txBody>
      </p:sp>
      <p:sp>
        <p:nvSpPr>
          <p:cNvPr id="23" name="Text 21"/>
          <p:cNvSpPr/>
          <p:nvPr/>
        </p:nvSpPr>
        <p:spPr>
          <a:xfrm>
            <a:off x="5440680" y="3383280"/>
            <a:ext cx="3246120" cy="457200"/>
          </a:xfrm>
          <a:prstGeom prst="rect">
            <a:avLst/>
          </a:prstGeom>
          <a:noFill/>
          <a:ln/>
        </p:spPr>
        <p:txBody>
          <a:bodyPr wrap="square" rtlCol="0" anchor="ctr"/>
          <a:lstStyle/>
          <a:p>
            <a:pPr indent="0" marL="0">
              <a:buNone/>
            </a:pPr>
            <a:r>
              <a:rPr lang="en-US" sz="1000" dirty="0">
                <a:solidFill>
                  <a:srgbClr val="8B1A1A"/>
                </a:solidFill>
                <a:latin typeface="Georgia" pitchFamily="34" charset="0"/>
                <a:ea typeface="Georgia" pitchFamily="34" charset="-122"/>
                <a:cs typeface="Georgia" pitchFamily="34" charset="-120"/>
              </a:rPr>
              <a:t>Standard logging exists but is neither individual-controlled nor cryptographically chained.</a:t>
            </a:r>
            <a:endParaRPr lang="en-US" sz="1000" dirty="0"/>
          </a:p>
        </p:txBody>
      </p:sp>
      <p:sp>
        <p:nvSpPr>
          <p:cNvPr id="24" name="Shape 22"/>
          <p:cNvSpPr/>
          <p:nvPr/>
        </p:nvSpPr>
        <p:spPr>
          <a:xfrm>
            <a:off x="457200" y="3995928"/>
            <a:ext cx="8686800" cy="594360"/>
          </a:xfrm>
          <a:prstGeom prst="rect">
            <a:avLst/>
          </a:prstGeom>
          <a:solidFill>
            <a:srgbClr val="F7F3EC"/>
          </a:solidFill>
          <a:ln w="6350">
            <a:solidFill>
              <a:srgbClr val="E5E7EB"/>
            </a:solidFill>
            <a:prstDash val="solid"/>
          </a:ln>
        </p:spPr>
      </p:sp>
      <p:sp>
        <p:nvSpPr>
          <p:cNvPr id="25" name="Text 23"/>
          <p:cNvSpPr/>
          <p:nvPr/>
        </p:nvSpPr>
        <p:spPr>
          <a:xfrm>
            <a:off x="502920" y="4105656"/>
            <a:ext cx="1920240" cy="365760"/>
          </a:xfrm>
          <a:prstGeom prst="rect">
            <a:avLst/>
          </a:prstGeom>
          <a:noFill/>
          <a:ln/>
        </p:spPr>
        <p:txBody>
          <a:bodyPr wrap="square" rtlCol="0" anchor="ctr"/>
          <a:lstStyle/>
          <a:p>
            <a:pPr indent="0" marL="0">
              <a:buNone/>
            </a:pPr>
            <a:r>
              <a:rPr lang="en-US" sz="1000" b="1" dirty="0">
                <a:solidFill>
                  <a:srgbClr val="1B2A4A"/>
                </a:solidFill>
                <a:latin typeface="Georgia" pitchFamily="34" charset="0"/>
                <a:ea typeface="Georgia" pitchFamily="34" charset="-122"/>
                <a:cs typeface="Georgia" pitchFamily="34" charset="-120"/>
              </a:rPr>
              <a:t>Data Minimization</a:t>
            </a:r>
            <a:endParaRPr lang="en-US" sz="1000" dirty="0"/>
          </a:p>
        </p:txBody>
      </p:sp>
      <p:sp>
        <p:nvSpPr>
          <p:cNvPr id="26" name="Text 24"/>
          <p:cNvSpPr/>
          <p:nvPr/>
        </p:nvSpPr>
        <p:spPr>
          <a:xfrm>
            <a:off x="2487168" y="4069080"/>
            <a:ext cx="2880360" cy="457200"/>
          </a:xfrm>
          <a:prstGeom prst="rect">
            <a:avLst/>
          </a:prstGeom>
          <a:noFill/>
          <a:ln/>
        </p:spPr>
        <p:txBody>
          <a:bodyPr wrap="square" rtlCol="0" anchor="ctr"/>
          <a:lstStyle/>
          <a:p>
            <a:pPr indent="0" marL="0">
              <a:buNone/>
            </a:pPr>
            <a:r>
              <a:rPr lang="en-US" sz="1000" dirty="0">
                <a:solidFill>
                  <a:srgbClr val="2D7A4F"/>
                </a:solidFill>
                <a:latin typeface="Georgia" pitchFamily="34" charset="0"/>
                <a:ea typeface="Georgia" pitchFamily="34" charset="-122"/>
                <a:cs typeface="Georgia" pitchFamily="34" charset="-120"/>
              </a:rPr>
              <a:t>Agency certifies annual compliance with minimization standards.</a:t>
            </a:r>
            <a:endParaRPr lang="en-US" sz="1000" dirty="0"/>
          </a:p>
        </p:txBody>
      </p:sp>
      <p:sp>
        <p:nvSpPr>
          <p:cNvPr id="27" name="Text 25"/>
          <p:cNvSpPr/>
          <p:nvPr/>
        </p:nvSpPr>
        <p:spPr>
          <a:xfrm>
            <a:off x="5440680" y="4069080"/>
            <a:ext cx="3246120" cy="457200"/>
          </a:xfrm>
          <a:prstGeom prst="rect">
            <a:avLst/>
          </a:prstGeom>
          <a:noFill/>
          <a:ln/>
        </p:spPr>
        <p:txBody>
          <a:bodyPr wrap="square" rtlCol="0" anchor="ctr"/>
          <a:lstStyle/>
          <a:p>
            <a:pPr indent="0" marL="0">
              <a:buNone/>
            </a:pPr>
            <a:r>
              <a:rPr lang="en-US" sz="1000" dirty="0">
                <a:solidFill>
                  <a:srgbClr val="8B1A1A"/>
                </a:solidFill>
                <a:latin typeface="Georgia" pitchFamily="34" charset="0"/>
                <a:ea typeface="Georgia" pitchFamily="34" charset="-122"/>
                <a:cs typeface="Georgia" pitchFamily="34" charset="-120"/>
              </a:rPr>
              <a:t>Vendor asked to certify compliance with a standard the system cannot meet. Liability follows.</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FAILURE SCENARIO THREE</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Fragmentation Across States</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3749040" cy="3429000"/>
          </a:xfrm>
          <a:prstGeom prst="rect">
            <a:avLst/>
          </a:prstGeom>
          <a:solidFill>
            <a:srgbClr val="1B2A4A"/>
          </a:solidFill>
          <a:ln w="12700">
            <a:solidFill>
              <a:srgbClr val="1B2A4A"/>
            </a:solidFill>
            <a:prstDash val="solid"/>
          </a:ln>
        </p:spPr>
      </p:sp>
      <p:sp>
        <p:nvSpPr>
          <p:cNvPr id="6" name="Text 4"/>
          <p:cNvSpPr/>
          <p:nvPr/>
        </p:nvSpPr>
        <p:spPr>
          <a:xfrm>
            <a:off x="594360" y="1481328"/>
            <a:ext cx="3474720" cy="228600"/>
          </a:xfrm>
          <a:prstGeom prst="rect">
            <a:avLst/>
          </a:prstGeom>
          <a:noFill/>
          <a:ln/>
        </p:spPr>
        <p:txBody>
          <a:bodyPr wrap="square" rtlCol="0" anchor="ctr"/>
          <a:lstStyle/>
          <a:p>
            <a:pPr indent="0" marL="0">
              <a:buNone/>
            </a:pPr>
            <a:r>
              <a:rPr lang="en-US" sz="750" b="1" spc="200" kern="0" dirty="0">
                <a:solidFill>
                  <a:srgbClr val="FF6B6B"/>
                </a:solidFill>
                <a:latin typeface="Palatino Linotype" pitchFamily="34" charset="0"/>
                <a:ea typeface="Palatino Linotype" pitchFamily="34" charset="-122"/>
                <a:cs typeface="Palatino Linotype" pitchFamily="34" charset="-120"/>
              </a:rPr>
              <a:t>WITHOUT UNIFORM FRAMEWORK</a:t>
            </a:r>
            <a:endParaRPr lang="en-US" sz="750" dirty="0"/>
          </a:p>
        </p:txBody>
      </p:sp>
      <p:sp>
        <p:nvSpPr>
          <p:cNvPr id="7" name="Text 5"/>
          <p:cNvSpPr/>
          <p:nvPr/>
        </p:nvSpPr>
        <p:spPr>
          <a:xfrm>
            <a:off x="594360" y="1828800"/>
            <a:ext cx="3429000" cy="411480"/>
          </a:xfrm>
          <a:prstGeom prst="rect">
            <a:avLst/>
          </a:prstGeom>
          <a:noFill/>
          <a:ln/>
        </p:spPr>
        <p:txBody>
          <a:bodyPr wrap="square" rtlCol="0" anchor="ctr"/>
          <a:lstStyle/>
          <a:p>
            <a:pPr indent="0" marL="0">
              <a:buNone/>
            </a:pPr>
            <a:r>
              <a:rPr lang="en-US" sz="1000" dirty="0">
                <a:solidFill>
                  <a:srgbClr val="FF8888"/>
                </a:solidFill>
                <a:latin typeface="Georgia" pitchFamily="34" charset="0"/>
                <a:ea typeface="Georgia" pitchFamily="34" charset="-122"/>
                <a:cs typeface="Georgia" pitchFamily="34" charset="-120"/>
              </a:rPr>
              <a:t>x  State A: VIDA-equivalent, one technical standard</a:t>
            </a:r>
            <a:endParaRPr lang="en-US" sz="1000" dirty="0"/>
          </a:p>
        </p:txBody>
      </p:sp>
      <p:sp>
        <p:nvSpPr>
          <p:cNvPr id="8" name="Text 6"/>
          <p:cNvSpPr/>
          <p:nvPr/>
        </p:nvSpPr>
        <p:spPr>
          <a:xfrm>
            <a:off x="594360" y="2331720"/>
            <a:ext cx="3429000" cy="411480"/>
          </a:xfrm>
          <a:prstGeom prst="rect">
            <a:avLst/>
          </a:prstGeom>
          <a:noFill/>
          <a:ln/>
        </p:spPr>
        <p:txBody>
          <a:bodyPr wrap="square" rtlCol="0" anchor="ctr"/>
          <a:lstStyle/>
          <a:p>
            <a:pPr indent="0" marL="0">
              <a:buNone/>
            </a:pPr>
            <a:r>
              <a:rPr lang="en-US" sz="1000" dirty="0">
                <a:solidFill>
                  <a:srgbClr val="FF8888"/>
                </a:solidFill>
                <a:latin typeface="Georgia" pitchFamily="34" charset="0"/>
                <a:ea typeface="Georgia" pitchFamily="34" charset="-122"/>
                <a:cs typeface="Georgia" pitchFamily="34" charset="-120"/>
              </a:rPr>
              <a:t>x  State B: PDTA variant, different fiduciary definition</a:t>
            </a:r>
            <a:endParaRPr lang="en-US" sz="1000" dirty="0"/>
          </a:p>
        </p:txBody>
      </p:sp>
      <p:sp>
        <p:nvSpPr>
          <p:cNvPr id="9" name="Text 7"/>
          <p:cNvSpPr/>
          <p:nvPr/>
        </p:nvSpPr>
        <p:spPr>
          <a:xfrm>
            <a:off x="594360" y="2834640"/>
            <a:ext cx="3429000" cy="411480"/>
          </a:xfrm>
          <a:prstGeom prst="rect">
            <a:avLst/>
          </a:prstGeom>
          <a:noFill/>
          <a:ln/>
        </p:spPr>
        <p:txBody>
          <a:bodyPr wrap="square" rtlCol="0" anchor="ctr"/>
          <a:lstStyle/>
          <a:p>
            <a:pPr indent="0" marL="0">
              <a:buNone/>
            </a:pPr>
            <a:r>
              <a:rPr lang="en-US" sz="1000" dirty="0">
                <a:solidFill>
                  <a:srgbClr val="FF8888"/>
                </a:solidFill>
                <a:latin typeface="Georgia" pitchFamily="34" charset="0"/>
                <a:ea typeface="Georgia" pitchFamily="34" charset="-122"/>
                <a:cs typeface="Georgia" pitchFamily="34" charset="-120"/>
              </a:rPr>
              <a:t>x  State C: AI law with some GAAFA features, different agency structure</a:t>
            </a:r>
            <a:endParaRPr lang="en-US" sz="1000" dirty="0"/>
          </a:p>
        </p:txBody>
      </p:sp>
      <p:sp>
        <p:nvSpPr>
          <p:cNvPr id="10" name="Text 8"/>
          <p:cNvSpPr/>
          <p:nvPr/>
        </p:nvSpPr>
        <p:spPr>
          <a:xfrm>
            <a:off x="594360" y="3337560"/>
            <a:ext cx="3429000" cy="411480"/>
          </a:xfrm>
          <a:prstGeom prst="rect">
            <a:avLst/>
          </a:prstGeom>
          <a:noFill/>
          <a:ln/>
        </p:spPr>
        <p:txBody>
          <a:bodyPr wrap="square" rtlCol="0" anchor="ctr"/>
          <a:lstStyle/>
          <a:p>
            <a:pPr indent="0" marL="0">
              <a:buNone/>
            </a:pPr>
            <a:r>
              <a:rPr lang="en-US" sz="1000" dirty="0">
                <a:solidFill>
                  <a:srgbClr val="FF8888"/>
                </a:solidFill>
                <a:latin typeface="Georgia" pitchFamily="34" charset="0"/>
                <a:ea typeface="Georgia" pitchFamily="34" charset="-122"/>
                <a:cs typeface="Georgia" pitchFamily="34" charset="-120"/>
              </a:rPr>
              <a:t>x  Three compliance architectures, three sets of legal analysis</a:t>
            </a:r>
            <a:endParaRPr lang="en-US" sz="1000" dirty="0"/>
          </a:p>
        </p:txBody>
      </p:sp>
      <p:sp>
        <p:nvSpPr>
          <p:cNvPr id="11" name="Text 9"/>
          <p:cNvSpPr/>
          <p:nvPr/>
        </p:nvSpPr>
        <p:spPr>
          <a:xfrm>
            <a:off x="594360" y="3840480"/>
            <a:ext cx="3429000" cy="411480"/>
          </a:xfrm>
          <a:prstGeom prst="rect">
            <a:avLst/>
          </a:prstGeom>
          <a:noFill/>
          <a:ln/>
        </p:spPr>
        <p:txBody>
          <a:bodyPr wrap="square" rtlCol="0" anchor="ctr"/>
          <a:lstStyle/>
          <a:p>
            <a:pPr indent="0" marL="0">
              <a:buNone/>
            </a:pPr>
            <a:r>
              <a:rPr lang="en-US" sz="1000" dirty="0">
                <a:solidFill>
                  <a:srgbClr val="FF8888"/>
                </a:solidFill>
                <a:latin typeface="Georgia" pitchFamily="34" charset="0"/>
                <a:ea typeface="Georgia" pitchFamily="34" charset="-122"/>
                <a:cs typeface="Georgia" pitchFamily="34" charset="-120"/>
              </a:rPr>
              <a:t>x  Edge cases multiplying across every contract that crosses state lines</a:t>
            </a:r>
            <a:endParaRPr lang="en-US" sz="1000" dirty="0"/>
          </a:p>
        </p:txBody>
      </p:sp>
      <p:sp>
        <p:nvSpPr>
          <p:cNvPr id="12" name="Text 10"/>
          <p:cNvSpPr/>
          <p:nvPr/>
        </p:nvSpPr>
        <p:spPr>
          <a:xfrm>
            <a:off x="594360" y="4434840"/>
            <a:ext cx="3429000" cy="274320"/>
          </a:xfrm>
          <a:prstGeom prst="rect">
            <a:avLst/>
          </a:prstGeom>
          <a:noFill/>
          <a:ln/>
        </p:spPr>
        <p:txBody>
          <a:bodyPr wrap="square" rtlCol="0" anchor="ctr"/>
          <a:lstStyle/>
          <a:p>
            <a:pPr indent="0" marL="0">
              <a:buNone/>
            </a:pPr>
            <a:r>
              <a:rPr lang="en-US" sz="1200" b="1" dirty="0">
                <a:solidFill>
                  <a:srgbClr val="C9A84C"/>
                </a:solidFill>
                <a:latin typeface="Palatino Linotype" pitchFamily="34" charset="0"/>
                <a:ea typeface="Palatino Linotype" pitchFamily="34" charset="-122"/>
                <a:cs typeface="Palatino Linotype" pitchFamily="34" charset="-120"/>
              </a:rPr>
              <a:t>Cost: MULTIPLICATIVE</a:t>
            </a:r>
            <a:endParaRPr lang="en-US" sz="1200" dirty="0"/>
          </a:p>
        </p:txBody>
      </p:sp>
      <p:sp>
        <p:nvSpPr>
          <p:cNvPr id="13" name="Text 11"/>
          <p:cNvSpPr/>
          <p:nvPr/>
        </p:nvSpPr>
        <p:spPr>
          <a:xfrm>
            <a:off x="4279392" y="2743200"/>
            <a:ext cx="594360" cy="502920"/>
          </a:xfrm>
          <a:prstGeom prst="rect">
            <a:avLst/>
          </a:prstGeom>
          <a:noFill/>
          <a:ln/>
        </p:spPr>
        <p:txBody>
          <a:bodyPr wrap="square" rtlCol="0" anchor="ctr"/>
          <a:lstStyle/>
          <a:p>
            <a:pPr algn="ctr" indent="0" marL="0">
              <a:buNone/>
            </a:pPr>
            <a:r>
              <a:rPr lang="en-US" sz="2000" b="1" dirty="0">
                <a:solidFill>
                  <a:srgbClr val="1B2A4A"/>
                </a:solidFill>
                <a:latin typeface="Palatino Linotype" pitchFamily="34" charset="0"/>
                <a:ea typeface="Palatino Linotype" pitchFamily="34" charset="-122"/>
                <a:cs typeface="Palatino Linotype" pitchFamily="34" charset="-120"/>
              </a:rPr>
              <a:t>vs</a:t>
            </a:r>
            <a:endParaRPr lang="en-US" sz="2000" dirty="0"/>
          </a:p>
        </p:txBody>
      </p:sp>
      <p:sp>
        <p:nvSpPr>
          <p:cNvPr id="14" name="Shape 12"/>
          <p:cNvSpPr/>
          <p:nvPr/>
        </p:nvSpPr>
        <p:spPr>
          <a:xfrm>
            <a:off x="4937760" y="1371600"/>
            <a:ext cx="3749040" cy="34290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5" name="Shape 13"/>
          <p:cNvSpPr/>
          <p:nvPr/>
        </p:nvSpPr>
        <p:spPr>
          <a:xfrm>
            <a:off x="4937760" y="1371600"/>
            <a:ext cx="3749040" cy="91440"/>
          </a:xfrm>
          <a:prstGeom prst="rect">
            <a:avLst/>
          </a:prstGeom>
          <a:solidFill>
            <a:srgbClr val="C9A84C"/>
          </a:solidFill>
          <a:ln w="12700">
            <a:solidFill>
              <a:srgbClr val="C9A84C"/>
            </a:solidFill>
            <a:prstDash val="solid"/>
          </a:ln>
        </p:spPr>
      </p:sp>
      <p:sp>
        <p:nvSpPr>
          <p:cNvPr id="16" name="Text 14"/>
          <p:cNvSpPr/>
          <p:nvPr/>
        </p:nvSpPr>
        <p:spPr>
          <a:xfrm>
            <a:off x="5074920" y="1517904"/>
            <a:ext cx="3474720" cy="228600"/>
          </a:xfrm>
          <a:prstGeom prst="rect">
            <a:avLst/>
          </a:prstGeom>
          <a:noFill/>
          <a:ln/>
        </p:spPr>
        <p:txBody>
          <a:bodyPr wrap="square" rtlCol="0" anchor="ctr"/>
          <a:lstStyle/>
          <a:p>
            <a:pPr indent="0" marL="0">
              <a:buNone/>
            </a:pPr>
            <a:r>
              <a:rPr lang="en-US" sz="750" b="1" spc="200" kern="0" dirty="0">
                <a:solidFill>
                  <a:srgbClr val="C9A84C"/>
                </a:solidFill>
                <a:latin typeface="Palatino Linotype" pitchFamily="34" charset="0"/>
                <a:ea typeface="Palatino Linotype" pitchFamily="34" charset="-122"/>
                <a:cs typeface="Palatino Linotype" pitchFamily="34" charset="-120"/>
              </a:rPr>
              <a:t>WITH UNIFORM FRAMEWORK</a:t>
            </a:r>
            <a:endParaRPr lang="en-US" sz="750" dirty="0"/>
          </a:p>
        </p:txBody>
      </p:sp>
      <p:sp>
        <p:nvSpPr>
          <p:cNvPr id="17" name="Text 15"/>
          <p:cNvSpPr/>
          <p:nvPr/>
        </p:nvSpPr>
        <p:spPr>
          <a:xfrm>
            <a:off x="5074920" y="1828800"/>
            <a:ext cx="34290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  One credential architecture satisfies all adopting jurisdictions</a:t>
            </a:r>
            <a:endParaRPr lang="en-US" sz="1000" dirty="0"/>
          </a:p>
        </p:txBody>
      </p:sp>
      <p:sp>
        <p:nvSpPr>
          <p:cNvPr id="18" name="Text 16"/>
          <p:cNvSpPr/>
          <p:nvPr/>
        </p:nvSpPr>
        <p:spPr>
          <a:xfrm>
            <a:off x="5074920" y="2331720"/>
            <a:ext cx="34290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  One audit standard regardless of transaction location</a:t>
            </a:r>
            <a:endParaRPr lang="en-US" sz="1000" dirty="0"/>
          </a:p>
        </p:txBody>
      </p:sp>
      <p:sp>
        <p:nvSpPr>
          <p:cNvPr id="19" name="Text 17"/>
          <p:cNvSpPr/>
          <p:nvPr/>
        </p:nvSpPr>
        <p:spPr>
          <a:xfrm>
            <a:off x="5074920" y="2834640"/>
            <a:ext cx="34290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  Open standards mandate prevents vendor lock-in</a:t>
            </a:r>
            <a:endParaRPr lang="en-US" sz="1000" dirty="0"/>
          </a:p>
        </p:txBody>
      </p:sp>
      <p:sp>
        <p:nvSpPr>
          <p:cNvPr id="20" name="Text 18"/>
          <p:cNvSpPr/>
          <p:nvPr/>
        </p:nvSpPr>
        <p:spPr>
          <a:xfrm>
            <a:off x="5074920" y="3337560"/>
            <a:ext cx="34290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  Competitive procurement across all adopting states</a:t>
            </a:r>
            <a:endParaRPr lang="en-US" sz="1000" dirty="0"/>
          </a:p>
        </p:txBody>
      </p:sp>
      <p:sp>
        <p:nvSpPr>
          <p:cNvPr id="21" name="Text 19"/>
          <p:cNvSpPr/>
          <p:nvPr/>
        </p:nvSpPr>
        <p:spPr>
          <a:xfrm>
            <a:off x="5074920" y="3840480"/>
            <a:ext cx="34290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  Utah's SB 260 and SB 275 are the ready-made Stage 1 template</a:t>
            </a:r>
            <a:endParaRPr lang="en-US" sz="1000" dirty="0"/>
          </a:p>
        </p:txBody>
      </p:sp>
      <p:sp>
        <p:nvSpPr>
          <p:cNvPr id="22" name="Text 20"/>
          <p:cNvSpPr/>
          <p:nvPr/>
        </p:nvSpPr>
        <p:spPr>
          <a:xfrm>
            <a:off x="5074920" y="4434840"/>
            <a:ext cx="3429000" cy="274320"/>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Cost: PREDICTABLE</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Fiduciary Commons: Session 2</dc:title>
  <dc:subject>PptxGenJS Presentation</dc:subject>
  <dc:creator>Mike Leahy</dc:creator>
  <cp:lastModifiedBy>Mike Leahy</cp:lastModifiedBy>
  <cp:revision>1</cp:revision>
  <dcterms:created xsi:type="dcterms:W3CDTF">2026-04-26T19:57:58Z</dcterms:created>
  <dcterms:modified xsi:type="dcterms:W3CDTF">2026-04-26T19:57:58Z</dcterms:modified>
</cp:coreProperties>
</file>