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9A84C"/>
          </a:solidFill>
          <a:ln w="12700">
            <a:solidFill>
              <a:srgbClr val="C9A84C"/>
            </a:solidFill>
            <a:prstDash val="solid"/>
          </a:ln>
        </p:spPr>
      </p:sp>
      <p:sp>
        <p:nvSpPr>
          <p:cNvPr id="3" name="Text 1"/>
          <p:cNvSpPr/>
          <p:nvPr/>
        </p:nvSpPr>
        <p:spPr>
          <a:xfrm>
            <a:off x="502920" y="640080"/>
            <a:ext cx="8138160" cy="457200"/>
          </a:xfrm>
          <a:prstGeom prst="rect">
            <a:avLst/>
          </a:prstGeom>
          <a:noFill/>
          <a:ln/>
        </p:spPr>
        <p:txBody>
          <a:bodyPr wrap="square" rtlCol="0" anchor="ctr"/>
          <a:lstStyle/>
          <a:p>
            <a:pPr indent="0" marL="0">
              <a:buNone/>
            </a:pPr>
            <a:r>
              <a:rPr lang="en-US" sz="1300" b="1" spc="400" kern="0" dirty="0">
                <a:solidFill>
                  <a:srgbClr val="C9A84C"/>
                </a:solidFill>
                <a:latin typeface="Palatino Linotype" pitchFamily="34" charset="0"/>
                <a:ea typeface="Palatino Linotype" pitchFamily="34" charset="-122"/>
                <a:cs typeface="Palatino Linotype" pitchFamily="34" charset="-120"/>
              </a:rPr>
              <a:t>THE FIDUCIARY COMMONS</a:t>
            </a:r>
            <a:endParaRPr lang="en-US" sz="1300" dirty="0"/>
          </a:p>
        </p:txBody>
      </p:sp>
      <p:sp>
        <p:nvSpPr>
          <p:cNvPr id="4" name="Text 2"/>
          <p:cNvSpPr/>
          <p:nvPr/>
        </p:nvSpPr>
        <p:spPr>
          <a:xfrm>
            <a:off x="502920" y="1115568"/>
            <a:ext cx="3657600" cy="274320"/>
          </a:xfrm>
          <a:prstGeom prst="rect">
            <a:avLst/>
          </a:prstGeom>
          <a:noFill/>
          <a:ln/>
        </p:spPr>
        <p:txBody>
          <a:bodyPr wrap="square" rtlCol="0" anchor="ctr"/>
          <a:lstStyle/>
          <a:p>
            <a:pPr indent="0" marL="0">
              <a:buNone/>
            </a:pPr>
            <a:r>
              <a:rPr lang="en-US" sz="1000" i="1" dirty="0">
                <a:solidFill>
                  <a:srgbClr val="E8D08A"/>
                </a:solidFill>
                <a:latin typeface="Georgia" pitchFamily="34" charset="0"/>
                <a:ea typeface="Georgia" pitchFamily="34" charset="-122"/>
                <a:cs typeface="Georgia" pitchFamily="34" charset="-120"/>
              </a:rPr>
              <a:t>Session 1 of 3</a:t>
            </a:r>
            <a:endParaRPr lang="en-US" sz="1000" dirty="0"/>
          </a:p>
        </p:txBody>
      </p:sp>
      <p:sp>
        <p:nvSpPr>
          <p:cNvPr id="5" name="Text 3"/>
          <p:cNvSpPr/>
          <p:nvPr/>
        </p:nvSpPr>
        <p:spPr>
          <a:xfrm>
            <a:off x="502920" y="1600200"/>
            <a:ext cx="8229600" cy="685800"/>
          </a:xfrm>
          <a:prstGeom prst="rect">
            <a:avLst/>
          </a:prstGeom>
          <a:noFill/>
          <a:ln/>
        </p:spPr>
        <p:txBody>
          <a:bodyPr wrap="square" rtlCol="0" anchor="ctr"/>
          <a:lstStyle/>
          <a:p>
            <a:pPr indent="0" marL="0">
              <a:buNone/>
            </a:pPr>
            <a:r>
              <a:rPr lang="en-US" sz="3600" b="1" dirty="0">
                <a:solidFill>
                  <a:srgbClr val="FFFFFF"/>
                </a:solidFill>
                <a:latin typeface="Palatino Linotype" pitchFamily="34" charset="0"/>
                <a:ea typeface="Palatino Linotype" pitchFamily="34" charset="-122"/>
                <a:cs typeface="Palatino Linotype" pitchFamily="34" charset="-120"/>
              </a:rPr>
              <a:t>From Principles to Law</a:t>
            </a:r>
            <a:endParaRPr lang="en-US" sz="3600" dirty="0"/>
          </a:p>
        </p:txBody>
      </p:sp>
      <p:sp>
        <p:nvSpPr>
          <p:cNvPr id="6" name="Text 4"/>
          <p:cNvSpPr/>
          <p:nvPr/>
        </p:nvSpPr>
        <p:spPr>
          <a:xfrm>
            <a:off x="502920" y="2286000"/>
            <a:ext cx="8229600" cy="502920"/>
          </a:xfrm>
          <a:prstGeom prst="rect">
            <a:avLst/>
          </a:prstGeom>
          <a:noFill/>
          <a:ln/>
        </p:spPr>
        <p:txBody>
          <a:bodyPr wrap="square" rtlCol="0" anchor="ctr"/>
          <a:lstStyle/>
          <a:p>
            <a:pPr indent="0" marL="0">
              <a:buNone/>
            </a:pPr>
            <a:r>
              <a:rPr lang="en-US" sz="1600" dirty="0">
                <a:solidFill>
                  <a:srgbClr val="C9A84C"/>
                </a:solidFill>
                <a:latin typeface="Palatino Linotype" pitchFamily="34" charset="0"/>
                <a:ea typeface="Palatino Linotype" pitchFamily="34" charset="-122"/>
                <a:cs typeface="Palatino Linotype" pitchFamily="34" charset="-120"/>
              </a:rPr>
              <a:t>The constitutional foundation, what Utah enacted, and a roadmap for other states</a:t>
            </a:r>
            <a:endParaRPr lang="en-US" sz="1600" dirty="0"/>
          </a:p>
        </p:txBody>
      </p:sp>
      <p:sp>
        <p:nvSpPr>
          <p:cNvPr id="7" name="Shape 5"/>
          <p:cNvSpPr/>
          <p:nvPr/>
        </p:nvSpPr>
        <p:spPr>
          <a:xfrm>
            <a:off x="502920" y="3017520"/>
            <a:ext cx="8138160" cy="36576"/>
          </a:xfrm>
          <a:prstGeom prst="rect">
            <a:avLst/>
          </a:prstGeom>
          <a:solidFill>
            <a:srgbClr val="C9A84C"/>
          </a:solidFill>
          <a:ln w="12700">
            <a:solidFill>
              <a:srgbClr val="C9A84C"/>
            </a:solidFill>
            <a:prstDash val="solid"/>
          </a:ln>
        </p:spPr>
      </p:sp>
      <p:sp>
        <p:nvSpPr>
          <p:cNvPr id="8" name="Text 6"/>
          <p:cNvSpPr/>
          <p:nvPr/>
        </p:nvSpPr>
        <p:spPr>
          <a:xfrm>
            <a:off x="502920" y="3200400"/>
            <a:ext cx="8138160" cy="27432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Internet Identity Workshop  |  April 2026  |  fiduciarycommons.com</a:t>
            </a:r>
            <a:endParaRPr lang="en-US" sz="1000" dirty="0"/>
          </a:p>
        </p:txBody>
      </p:sp>
      <p:sp>
        <p:nvSpPr>
          <p:cNvPr id="9" name="Text 7"/>
          <p:cNvSpPr/>
          <p:nvPr/>
        </p:nvSpPr>
        <p:spPr>
          <a:xfrm>
            <a:off x="502920" y="3520440"/>
            <a:ext cx="8138160" cy="27432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Mike Leahy  |  Former Maryland Secretary of Information Technology  |  NASCIO President 2021-22</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WHAT UTAH ENACTED</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SB 260 in Depth</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2715768" cy="3429000"/>
          </a:xfrm>
          <a:prstGeom prst="rect">
            <a:avLst/>
          </a:prstGeom>
          <a:solidFill>
            <a:srgbClr val="1B2A4A"/>
          </a:solidFill>
          <a:ln w="12700">
            <a:solidFill>
              <a:srgbClr val="1B2A4A"/>
            </a:solidFill>
            <a:prstDash val="solid"/>
          </a:ln>
        </p:spPr>
      </p:sp>
      <p:sp>
        <p:nvSpPr>
          <p:cNvPr id="6" name="Shape 4"/>
          <p:cNvSpPr/>
          <p:nvPr/>
        </p:nvSpPr>
        <p:spPr>
          <a:xfrm>
            <a:off x="457200" y="1371600"/>
            <a:ext cx="2715768" cy="91440"/>
          </a:xfrm>
          <a:prstGeom prst="rect">
            <a:avLst/>
          </a:prstGeom>
          <a:solidFill>
            <a:srgbClr val="C9A84C"/>
          </a:solidFill>
          <a:ln w="12700">
            <a:solidFill>
              <a:srgbClr val="C9A84C"/>
            </a:solidFill>
            <a:prstDash val="solid"/>
          </a:ln>
        </p:spPr>
      </p:sp>
      <p:sp>
        <p:nvSpPr>
          <p:cNvPr id="7" name="Text 5"/>
          <p:cNvSpPr/>
          <p:nvPr/>
        </p:nvSpPr>
        <p:spPr>
          <a:xfrm>
            <a:off x="594360" y="1517904"/>
            <a:ext cx="2423160" cy="274320"/>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Individual Rights</a:t>
            </a:r>
            <a:endParaRPr lang="en-US" sz="1100" dirty="0"/>
          </a:p>
        </p:txBody>
      </p:sp>
      <p:sp>
        <p:nvSpPr>
          <p:cNvPr id="8" name="Shape 6"/>
          <p:cNvSpPr/>
          <p:nvPr/>
        </p:nvSpPr>
        <p:spPr>
          <a:xfrm>
            <a:off x="594360" y="1901952"/>
            <a:ext cx="164592" cy="164592"/>
          </a:xfrm>
          <a:prstGeom prst="ellipse">
            <a:avLst/>
          </a:prstGeom>
          <a:solidFill>
            <a:srgbClr val="C9A84C"/>
          </a:solidFill>
          <a:ln w="12700">
            <a:solidFill>
              <a:srgbClr val="C9A84C"/>
            </a:solidFill>
            <a:prstDash val="solid"/>
          </a:ln>
        </p:spPr>
      </p:sp>
      <p:sp>
        <p:nvSpPr>
          <p:cNvPr id="9" name="Text 7"/>
          <p:cNvSpPr/>
          <p:nvPr/>
        </p:nvSpPr>
        <p:spPr>
          <a:xfrm>
            <a:off x="841248" y="1847088"/>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Control how identity credentials are presented</a:t>
            </a:r>
            <a:endParaRPr lang="en-US" sz="950" dirty="0"/>
          </a:p>
        </p:txBody>
      </p:sp>
      <p:sp>
        <p:nvSpPr>
          <p:cNvPr id="10" name="Shape 8"/>
          <p:cNvSpPr/>
          <p:nvPr/>
        </p:nvSpPr>
        <p:spPr>
          <a:xfrm>
            <a:off x="594360" y="2615184"/>
            <a:ext cx="164592" cy="164592"/>
          </a:xfrm>
          <a:prstGeom prst="ellipse">
            <a:avLst/>
          </a:prstGeom>
          <a:solidFill>
            <a:srgbClr val="C9A84C"/>
          </a:solidFill>
          <a:ln w="12700">
            <a:solidFill>
              <a:srgbClr val="C9A84C"/>
            </a:solidFill>
            <a:prstDash val="solid"/>
          </a:ln>
        </p:spPr>
      </p:sp>
      <p:sp>
        <p:nvSpPr>
          <p:cNvPr id="11" name="Text 9"/>
          <p:cNvSpPr/>
          <p:nvPr/>
        </p:nvSpPr>
        <p:spPr>
          <a:xfrm>
            <a:off x="841248" y="2560320"/>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Prohibition on compelled disclosure without due process</a:t>
            </a:r>
            <a:endParaRPr lang="en-US" sz="950" dirty="0"/>
          </a:p>
        </p:txBody>
      </p:sp>
      <p:sp>
        <p:nvSpPr>
          <p:cNvPr id="12" name="Shape 10"/>
          <p:cNvSpPr/>
          <p:nvPr/>
        </p:nvSpPr>
        <p:spPr>
          <a:xfrm>
            <a:off x="594360" y="3328416"/>
            <a:ext cx="164592" cy="164592"/>
          </a:xfrm>
          <a:prstGeom prst="ellipse">
            <a:avLst/>
          </a:prstGeom>
          <a:solidFill>
            <a:srgbClr val="C9A84C"/>
          </a:solidFill>
          <a:ln w="12700">
            <a:solidFill>
              <a:srgbClr val="C9A84C"/>
            </a:solidFill>
            <a:prstDash val="solid"/>
          </a:ln>
        </p:spPr>
      </p:sp>
      <p:sp>
        <p:nvSpPr>
          <p:cNvPr id="13" name="Text 11"/>
          <p:cNvSpPr/>
          <p:nvPr/>
        </p:nvSpPr>
        <p:spPr>
          <a:xfrm>
            <a:off x="841248" y="3273552"/>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Right to know what identity data government holds</a:t>
            </a:r>
            <a:endParaRPr lang="en-US" sz="950" dirty="0"/>
          </a:p>
        </p:txBody>
      </p:sp>
      <p:sp>
        <p:nvSpPr>
          <p:cNvPr id="14" name="Shape 12"/>
          <p:cNvSpPr/>
          <p:nvPr/>
        </p:nvSpPr>
        <p:spPr>
          <a:xfrm>
            <a:off x="594360" y="4041648"/>
            <a:ext cx="164592" cy="164592"/>
          </a:xfrm>
          <a:prstGeom prst="ellipse">
            <a:avLst/>
          </a:prstGeom>
          <a:solidFill>
            <a:srgbClr val="C9A84C"/>
          </a:solidFill>
          <a:ln w="12700">
            <a:solidFill>
              <a:srgbClr val="C9A84C"/>
            </a:solidFill>
            <a:prstDash val="solid"/>
          </a:ln>
        </p:spPr>
      </p:sp>
      <p:sp>
        <p:nvSpPr>
          <p:cNvPr id="15" name="Text 13"/>
          <p:cNvSpPr/>
          <p:nvPr/>
        </p:nvSpPr>
        <p:spPr>
          <a:xfrm>
            <a:off x="841248" y="3986784"/>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Right to correct inaccurate records</a:t>
            </a:r>
            <a:endParaRPr lang="en-US" sz="950" dirty="0"/>
          </a:p>
        </p:txBody>
      </p:sp>
      <p:sp>
        <p:nvSpPr>
          <p:cNvPr id="16" name="Shape 14"/>
          <p:cNvSpPr/>
          <p:nvPr/>
        </p:nvSpPr>
        <p:spPr>
          <a:xfrm>
            <a:off x="3355848" y="1371600"/>
            <a:ext cx="2715768" cy="3429000"/>
          </a:xfrm>
          <a:prstGeom prst="rect">
            <a:avLst/>
          </a:prstGeom>
          <a:solidFill>
            <a:srgbClr val="1B2A4A"/>
          </a:solidFill>
          <a:ln w="12700">
            <a:solidFill>
              <a:srgbClr val="1B2A4A"/>
            </a:solidFill>
            <a:prstDash val="solid"/>
          </a:ln>
        </p:spPr>
      </p:sp>
      <p:sp>
        <p:nvSpPr>
          <p:cNvPr id="17" name="Shape 15"/>
          <p:cNvSpPr/>
          <p:nvPr/>
        </p:nvSpPr>
        <p:spPr>
          <a:xfrm>
            <a:off x="3355848" y="1371600"/>
            <a:ext cx="2715768" cy="91440"/>
          </a:xfrm>
          <a:prstGeom prst="rect">
            <a:avLst/>
          </a:prstGeom>
          <a:solidFill>
            <a:srgbClr val="C9A84C"/>
          </a:solidFill>
          <a:ln w="12700">
            <a:solidFill>
              <a:srgbClr val="C9A84C"/>
            </a:solidFill>
            <a:prstDash val="solid"/>
          </a:ln>
        </p:spPr>
      </p:sp>
      <p:sp>
        <p:nvSpPr>
          <p:cNvPr id="18" name="Text 16"/>
          <p:cNvSpPr/>
          <p:nvPr/>
        </p:nvSpPr>
        <p:spPr>
          <a:xfrm>
            <a:off x="3493008" y="1517904"/>
            <a:ext cx="2423160" cy="274320"/>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Government Obligations</a:t>
            </a:r>
            <a:endParaRPr lang="en-US" sz="1100" dirty="0"/>
          </a:p>
        </p:txBody>
      </p:sp>
      <p:sp>
        <p:nvSpPr>
          <p:cNvPr id="19" name="Shape 17"/>
          <p:cNvSpPr/>
          <p:nvPr/>
        </p:nvSpPr>
        <p:spPr>
          <a:xfrm>
            <a:off x="3493008" y="1901952"/>
            <a:ext cx="164592" cy="164592"/>
          </a:xfrm>
          <a:prstGeom prst="ellipse">
            <a:avLst/>
          </a:prstGeom>
          <a:solidFill>
            <a:srgbClr val="C9A84C"/>
          </a:solidFill>
          <a:ln w="12700">
            <a:solidFill>
              <a:srgbClr val="C9A84C"/>
            </a:solidFill>
            <a:prstDash val="solid"/>
          </a:ln>
        </p:spPr>
      </p:sp>
      <p:sp>
        <p:nvSpPr>
          <p:cNvPr id="20" name="Text 18"/>
          <p:cNvSpPr/>
          <p:nvPr/>
        </p:nvSpPr>
        <p:spPr>
          <a:xfrm>
            <a:off x="3739896" y="1847088"/>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Collect only what is necessary for the specific function</a:t>
            </a:r>
            <a:endParaRPr lang="en-US" sz="950" dirty="0"/>
          </a:p>
        </p:txBody>
      </p:sp>
      <p:sp>
        <p:nvSpPr>
          <p:cNvPr id="21" name="Shape 19"/>
          <p:cNvSpPr/>
          <p:nvPr/>
        </p:nvSpPr>
        <p:spPr>
          <a:xfrm>
            <a:off x="3493008" y="2615184"/>
            <a:ext cx="164592" cy="164592"/>
          </a:xfrm>
          <a:prstGeom prst="ellipse">
            <a:avLst/>
          </a:prstGeom>
          <a:solidFill>
            <a:srgbClr val="C9A84C"/>
          </a:solidFill>
          <a:ln w="12700">
            <a:solidFill>
              <a:srgbClr val="C9A84C"/>
            </a:solidFill>
            <a:prstDash val="solid"/>
          </a:ln>
        </p:spPr>
      </p:sp>
      <p:sp>
        <p:nvSpPr>
          <p:cNvPr id="22" name="Text 20"/>
          <p:cNvSpPr/>
          <p:nvPr/>
        </p:nvSpPr>
        <p:spPr>
          <a:xfrm>
            <a:off x="3739896" y="2560320"/>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Prohibit sharing without consent or court order</a:t>
            </a:r>
            <a:endParaRPr lang="en-US" sz="950" dirty="0"/>
          </a:p>
        </p:txBody>
      </p:sp>
      <p:sp>
        <p:nvSpPr>
          <p:cNvPr id="23" name="Shape 21"/>
          <p:cNvSpPr/>
          <p:nvPr/>
        </p:nvSpPr>
        <p:spPr>
          <a:xfrm>
            <a:off x="3493008" y="3328416"/>
            <a:ext cx="164592" cy="164592"/>
          </a:xfrm>
          <a:prstGeom prst="ellipse">
            <a:avLst/>
          </a:prstGeom>
          <a:solidFill>
            <a:srgbClr val="C9A84C"/>
          </a:solidFill>
          <a:ln w="12700">
            <a:solidFill>
              <a:srgbClr val="C9A84C"/>
            </a:solidFill>
            <a:prstDash val="solid"/>
          </a:ln>
        </p:spPr>
      </p:sp>
      <p:sp>
        <p:nvSpPr>
          <p:cNvPr id="24" name="Text 22"/>
          <p:cNvSpPr/>
          <p:nvPr/>
        </p:nvSpPr>
        <p:spPr>
          <a:xfrm>
            <a:off x="3739896" y="3273552"/>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Maintain auditable records of all access</a:t>
            </a:r>
            <a:endParaRPr lang="en-US" sz="950" dirty="0"/>
          </a:p>
        </p:txBody>
      </p:sp>
      <p:sp>
        <p:nvSpPr>
          <p:cNvPr id="25" name="Shape 23"/>
          <p:cNvSpPr/>
          <p:nvPr/>
        </p:nvSpPr>
        <p:spPr>
          <a:xfrm>
            <a:off x="3493008" y="4041648"/>
            <a:ext cx="164592" cy="164592"/>
          </a:xfrm>
          <a:prstGeom prst="ellipse">
            <a:avLst/>
          </a:prstGeom>
          <a:solidFill>
            <a:srgbClr val="C9A84C"/>
          </a:solidFill>
          <a:ln w="12700">
            <a:solidFill>
              <a:srgbClr val="C9A84C"/>
            </a:solidFill>
            <a:prstDash val="solid"/>
          </a:ln>
        </p:spPr>
      </p:sp>
      <p:sp>
        <p:nvSpPr>
          <p:cNvPr id="26" name="Text 24"/>
          <p:cNvSpPr/>
          <p:nvPr/>
        </p:nvSpPr>
        <p:spPr>
          <a:xfrm>
            <a:off x="3739896" y="3986784"/>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No phone-home server retrieval in mobile identity credentials</a:t>
            </a:r>
            <a:endParaRPr lang="en-US" sz="950" dirty="0"/>
          </a:p>
        </p:txBody>
      </p:sp>
      <p:sp>
        <p:nvSpPr>
          <p:cNvPr id="27" name="Shape 25"/>
          <p:cNvSpPr/>
          <p:nvPr/>
        </p:nvSpPr>
        <p:spPr>
          <a:xfrm>
            <a:off x="6254496" y="1371600"/>
            <a:ext cx="2715768" cy="3429000"/>
          </a:xfrm>
          <a:prstGeom prst="rect">
            <a:avLst/>
          </a:prstGeom>
          <a:solidFill>
            <a:srgbClr val="1B2A4A"/>
          </a:solidFill>
          <a:ln w="12700">
            <a:solidFill>
              <a:srgbClr val="1B2A4A"/>
            </a:solidFill>
            <a:prstDash val="solid"/>
          </a:ln>
        </p:spPr>
      </p:sp>
      <p:sp>
        <p:nvSpPr>
          <p:cNvPr id="28" name="Shape 26"/>
          <p:cNvSpPr/>
          <p:nvPr/>
        </p:nvSpPr>
        <p:spPr>
          <a:xfrm>
            <a:off x="6254496" y="1371600"/>
            <a:ext cx="2715768" cy="91440"/>
          </a:xfrm>
          <a:prstGeom prst="rect">
            <a:avLst/>
          </a:prstGeom>
          <a:solidFill>
            <a:srgbClr val="C9A84C"/>
          </a:solidFill>
          <a:ln w="12700">
            <a:solidFill>
              <a:srgbClr val="C9A84C"/>
            </a:solidFill>
            <a:prstDash val="solid"/>
          </a:ln>
        </p:spPr>
      </p:sp>
      <p:sp>
        <p:nvSpPr>
          <p:cNvPr id="29" name="Text 27"/>
          <p:cNvSpPr/>
          <p:nvPr/>
        </p:nvSpPr>
        <p:spPr>
          <a:xfrm>
            <a:off x="6391656" y="1517904"/>
            <a:ext cx="2423160" cy="274320"/>
          </a:xfrm>
          <a:prstGeom prst="rect">
            <a:avLst/>
          </a:prstGeom>
          <a:noFill/>
          <a:ln/>
        </p:spPr>
        <p:txBody>
          <a:bodyPr wrap="square" rtlCol="0" anchor="ctr"/>
          <a:lstStyle/>
          <a:p>
            <a:pPr indent="0" marL="0">
              <a:buNone/>
            </a:pPr>
            <a:r>
              <a:rPr lang="en-US" sz="1100" b="1" dirty="0">
                <a:solidFill>
                  <a:srgbClr val="FFFFFF"/>
                </a:solidFill>
                <a:latin typeface="Palatino Linotype" pitchFamily="34" charset="0"/>
                <a:ea typeface="Palatino Linotype" pitchFamily="34" charset="-122"/>
                <a:cs typeface="Palatino Linotype" pitchFamily="34" charset="-120"/>
              </a:rPr>
              <a:t>Technical Requirements</a:t>
            </a:r>
            <a:endParaRPr lang="en-US" sz="1100" dirty="0"/>
          </a:p>
        </p:txBody>
      </p:sp>
      <p:sp>
        <p:nvSpPr>
          <p:cNvPr id="30" name="Shape 28"/>
          <p:cNvSpPr/>
          <p:nvPr/>
        </p:nvSpPr>
        <p:spPr>
          <a:xfrm>
            <a:off x="6391656" y="1901952"/>
            <a:ext cx="164592" cy="164592"/>
          </a:xfrm>
          <a:prstGeom prst="ellipse">
            <a:avLst/>
          </a:prstGeom>
          <a:solidFill>
            <a:srgbClr val="C9A84C"/>
          </a:solidFill>
          <a:ln w="12700">
            <a:solidFill>
              <a:srgbClr val="C9A84C"/>
            </a:solidFill>
            <a:prstDash val="solid"/>
          </a:ln>
        </p:spPr>
      </p:sp>
      <p:sp>
        <p:nvSpPr>
          <p:cNvPr id="31" name="Text 29"/>
          <p:cNvSpPr/>
          <p:nvPr/>
        </p:nvSpPr>
        <p:spPr>
          <a:xfrm>
            <a:off x="6638544" y="1847088"/>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Support selective disclosure at credential level</a:t>
            </a:r>
            <a:endParaRPr lang="en-US" sz="950" dirty="0"/>
          </a:p>
        </p:txBody>
      </p:sp>
      <p:sp>
        <p:nvSpPr>
          <p:cNvPr id="32" name="Shape 30"/>
          <p:cNvSpPr/>
          <p:nvPr/>
        </p:nvSpPr>
        <p:spPr>
          <a:xfrm>
            <a:off x="6391656" y="2615184"/>
            <a:ext cx="164592" cy="164592"/>
          </a:xfrm>
          <a:prstGeom prst="ellipse">
            <a:avLst/>
          </a:prstGeom>
          <a:solidFill>
            <a:srgbClr val="C9A84C"/>
          </a:solidFill>
          <a:ln w="12700">
            <a:solidFill>
              <a:srgbClr val="C9A84C"/>
            </a:solidFill>
            <a:prstDash val="solid"/>
          </a:ln>
        </p:spPr>
      </p:sp>
      <p:sp>
        <p:nvSpPr>
          <p:cNvPr id="33" name="Text 31"/>
          <p:cNvSpPr/>
          <p:nvPr/>
        </p:nvSpPr>
        <p:spPr>
          <a:xfrm>
            <a:off x="6638544" y="2560320"/>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Enable verification without storing the underlying fact</a:t>
            </a:r>
            <a:endParaRPr lang="en-US" sz="950" dirty="0"/>
          </a:p>
        </p:txBody>
      </p:sp>
      <p:sp>
        <p:nvSpPr>
          <p:cNvPr id="34" name="Shape 32"/>
          <p:cNvSpPr/>
          <p:nvPr/>
        </p:nvSpPr>
        <p:spPr>
          <a:xfrm>
            <a:off x="6391656" y="3328416"/>
            <a:ext cx="164592" cy="164592"/>
          </a:xfrm>
          <a:prstGeom prst="ellipse">
            <a:avLst/>
          </a:prstGeom>
          <a:solidFill>
            <a:srgbClr val="C9A84C"/>
          </a:solidFill>
          <a:ln w="12700">
            <a:solidFill>
              <a:srgbClr val="C9A84C"/>
            </a:solidFill>
            <a:prstDash val="solid"/>
          </a:ln>
        </p:spPr>
      </p:sp>
      <p:sp>
        <p:nvSpPr>
          <p:cNvPr id="35" name="Text 33"/>
          <p:cNvSpPr/>
          <p:nvPr/>
        </p:nvSpPr>
        <p:spPr>
          <a:xfrm>
            <a:off x="6638544" y="3273552"/>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Credentials must be revocable by the individual</a:t>
            </a:r>
            <a:endParaRPr lang="en-US" sz="950" dirty="0"/>
          </a:p>
        </p:txBody>
      </p:sp>
      <p:sp>
        <p:nvSpPr>
          <p:cNvPr id="36" name="Shape 34"/>
          <p:cNvSpPr/>
          <p:nvPr/>
        </p:nvSpPr>
        <p:spPr>
          <a:xfrm>
            <a:off x="6391656" y="4041648"/>
            <a:ext cx="164592" cy="164592"/>
          </a:xfrm>
          <a:prstGeom prst="ellipse">
            <a:avLst/>
          </a:prstGeom>
          <a:solidFill>
            <a:srgbClr val="C9A84C"/>
          </a:solidFill>
          <a:ln w="12700">
            <a:solidFill>
              <a:srgbClr val="C9A84C"/>
            </a:solidFill>
            <a:prstDash val="solid"/>
          </a:ln>
        </p:spPr>
      </p:sp>
      <p:sp>
        <p:nvSpPr>
          <p:cNvPr id="37" name="Text 35"/>
          <p:cNvSpPr/>
          <p:nvPr/>
        </p:nvSpPr>
        <p:spPr>
          <a:xfrm>
            <a:off x="6638544" y="3986784"/>
            <a:ext cx="2194560" cy="594360"/>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Interoperability with open identity standards required</a:t>
            </a:r>
            <a:endParaRPr lang="en-US" sz="950" dirty="0"/>
          </a:p>
        </p:txBody>
      </p:sp>
      <p:sp>
        <p:nvSpPr>
          <p:cNvPr id="38" name="Text 36"/>
          <p:cNvSpPr/>
          <p:nvPr/>
        </p:nvSpPr>
        <p:spPr>
          <a:xfrm>
            <a:off x="457200" y="4754880"/>
            <a:ext cx="8686800" cy="256032"/>
          </a:xfrm>
          <a:prstGeom prst="rect">
            <a:avLst/>
          </a:prstGeom>
          <a:noFill/>
          <a:ln/>
        </p:spPr>
        <p:txBody>
          <a:bodyPr wrap="square" rtlCol="0" anchor="ctr"/>
          <a:lstStyle/>
          <a:p>
            <a:pPr algn="ctr" indent="0" marL="0">
              <a:buNone/>
            </a:pPr>
            <a:r>
              <a:rPr lang="en-US" sz="1000" i="1" dirty="0">
                <a:solidFill>
                  <a:srgbClr val="6B7280"/>
                </a:solidFill>
                <a:latin typeface="Georgia" pitchFamily="34" charset="0"/>
                <a:ea typeface="Georgia" pitchFamily="34" charset="-122"/>
                <a:cs typeface="Georgia" pitchFamily="34" charset="-120"/>
              </a:rPr>
              <a:t>Note: rulemaking on technical standards is ongoing. Practitioners who engage with that process shape what technical compliance actually requires.</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WHAT UTAH ENACTED</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SB 275 in Depth</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5029200" cy="34290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Text 4"/>
          <p:cNvSpPr/>
          <p:nvPr/>
        </p:nvSpPr>
        <p:spPr>
          <a:xfrm>
            <a:off x="594360" y="1481328"/>
            <a:ext cx="4754880" cy="228600"/>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WHAT SB 275 ACCOMPLISHES</a:t>
            </a:r>
            <a:endParaRPr lang="en-US" sz="800" dirty="0"/>
          </a:p>
        </p:txBody>
      </p:sp>
      <p:sp>
        <p:nvSpPr>
          <p:cNvPr id="7" name="Shape 5"/>
          <p:cNvSpPr/>
          <p:nvPr/>
        </p:nvSpPr>
        <p:spPr>
          <a:xfrm>
            <a:off x="594360" y="1810512"/>
            <a:ext cx="164592" cy="164592"/>
          </a:xfrm>
          <a:prstGeom prst="ellipse">
            <a:avLst/>
          </a:prstGeom>
          <a:solidFill>
            <a:srgbClr val="C9A84C"/>
          </a:solidFill>
          <a:ln w="12700">
            <a:solidFill>
              <a:srgbClr val="C9A84C"/>
            </a:solidFill>
            <a:prstDash val="solid"/>
          </a:ln>
        </p:spPr>
      </p:sp>
      <p:sp>
        <p:nvSpPr>
          <p:cNvPr id="8" name="Text 6"/>
          <p:cNvSpPr/>
          <p:nvPr/>
        </p:nvSpPr>
        <p:spPr>
          <a:xfrm>
            <a:off x="868680" y="1764792"/>
            <a:ext cx="4389120" cy="457200"/>
          </a:xfrm>
          <a:prstGeom prst="rect">
            <a:avLst/>
          </a:prstGeom>
          <a:noFill/>
          <a:ln/>
        </p:spPr>
        <p:txBody>
          <a:bodyPr wrap="square" rtlCol="0" anchor="ctr"/>
          <a:lstStyle/>
          <a:p>
            <a:pPr indent="0" marL="0">
              <a:buNone/>
            </a:pPr>
            <a:r>
              <a:rPr lang="en-US" sz="1050" dirty="0">
                <a:solidFill>
                  <a:srgbClr val="1B2A4A"/>
                </a:solidFill>
                <a:latin typeface="Georgia" pitchFamily="34" charset="0"/>
                <a:ea typeface="Georgia" pitchFamily="34" charset="-122"/>
                <a:cs typeface="Georgia" pitchFamily="34" charset="-120"/>
              </a:rPr>
              <a:t>Purpose limitation is now a legal requirement, not a best practice.</a:t>
            </a:r>
            <a:endParaRPr lang="en-US" sz="1050" dirty="0"/>
          </a:p>
        </p:txBody>
      </p:sp>
      <p:sp>
        <p:nvSpPr>
          <p:cNvPr id="9" name="Shape 7"/>
          <p:cNvSpPr/>
          <p:nvPr/>
        </p:nvSpPr>
        <p:spPr>
          <a:xfrm>
            <a:off x="594360" y="2313432"/>
            <a:ext cx="164592" cy="164592"/>
          </a:xfrm>
          <a:prstGeom prst="ellipse">
            <a:avLst/>
          </a:prstGeom>
          <a:solidFill>
            <a:srgbClr val="C9A84C"/>
          </a:solidFill>
          <a:ln w="12700">
            <a:solidFill>
              <a:srgbClr val="C9A84C"/>
            </a:solidFill>
            <a:prstDash val="solid"/>
          </a:ln>
        </p:spPr>
      </p:sp>
      <p:sp>
        <p:nvSpPr>
          <p:cNvPr id="10" name="Text 8"/>
          <p:cNvSpPr/>
          <p:nvPr/>
        </p:nvSpPr>
        <p:spPr>
          <a:xfrm>
            <a:off x="868680" y="2267712"/>
            <a:ext cx="4389120" cy="457200"/>
          </a:xfrm>
          <a:prstGeom prst="rect">
            <a:avLst/>
          </a:prstGeom>
          <a:noFill/>
          <a:ln/>
        </p:spPr>
        <p:txBody>
          <a:bodyPr wrap="square" rtlCol="0" anchor="ctr"/>
          <a:lstStyle/>
          <a:p>
            <a:pPr indent="0" marL="0">
              <a:buNone/>
            </a:pPr>
            <a:r>
              <a:rPr lang="en-US" sz="1050" dirty="0">
                <a:solidFill>
                  <a:srgbClr val="1B2A4A"/>
                </a:solidFill>
                <a:latin typeface="Georgia" pitchFamily="34" charset="0"/>
                <a:ea typeface="Georgia" pitchFamily="34" charset="-122"/>
                <a:cs typeface="Georgia" pitchFamily="34" charset="-120"/>
              </a:rPr>
              <a:t>Citizens have a statutory right to access and correct government-held personal data.</a:t>
            </a:r>
            <a:endParaRPr lang="en-US" sz="1050" dirty="0"/>
          </a:p>
        </p:txBody>
      </p:sp>
      <p:sp>
        <p:nvSpPr>
          <p:cNvPr id="11" name="Shape 9"/>
          <p:cNvSpPr/>
          <p:nvPr/>
        </p:nvSpPr>
        <p:spPr>
          <a:xfrm>
            <a:off x="594360" y="2816352"/>
            <a:ext cx="164592" cy="164592"/>
          </a:xfrm>
          <a:prstGeom prst="ellipse">
            <a:avLst/>
          </a:prstGeom>
          <a:solidFill>
            <a:srgbClr val="C9A84C"/>
          </a:solidFill>
          <a:ln w="12700">
            <a:solidFill>
              <a:srgbClr val="C9A84C"/>
            </a:solidFill>
            <a:prstDash val="solid"/>
          </a:ln>
        </p:spPr>
      </p:sp>
      <p:sp>
        <p:nvSpPr>
          <p:cNvPr id="12" name="Text 10"/>
          <p:cNvSpPr/>
          <p:nvPr/>
        </p:nvSpPr>
        <p:spPr>
          <a:xfrm>
            <a:off x="868680" y="2770632"/>
            <a:ext cx="4389120" cy="457200"/>
          </a:xfrm>
          <a:prstGeom prst="rect">
            <a:avLst/>
          </a:prstGeom>
          <a:noFill/>
          <a:ln/>
        </p:spPr>
        <p:txBody>
          <a:bodyPr wrap="square" rtlCol="0" anchor="ctr"/>
          <a:lstStyle/>
          <a:p>
            <a:pPr indent="0" marL="0">
              <a:buNone/>
            </a:pPr>
            <a:r>
              <a:rPr lang="en-US" sz="1050" dirty="0">
                <a:solidFill>
                  <a:srgbClr val="1B2A4A"/>
                </a:solidFill>
                <a:latin typeface="Georgia" pitchFamily="34" charset="0"/>
                <a:ea typeface="Georgia" pitchFamily="34" charset="-122"/>
                <a:cs typeface="Georgia" pitchFamily="34" charset="-120"/>
              </a:rPr>
              <a:t>Bulk collection without statutory authority is prohibited.</a:t>
            </a:r>
            <a:endParaRPr lang="en-US" sz="1050" dirty="0"/>
          </a:p>
        </p:txBody>
      </p:sp>
      <p:sp>
        <p:nvSpPr>
          <p:cNvPr id="13" name="Shape 11"/>
          <p:cNvSpPr/>
          <p:nvPr/>
        </p:nvSpPr>
        <p:spPr>
          <a:xfrm>
            <a:off x="594360" y="3319272"/>
            <a:ext cx="164592" cy="164592"/>
          </a:xfrm>
          <a:prstGeom prst="ellipse">
            <a:avLst/>
          </a:prstGeom>
          <a:solidFill>
            <a:srgbClr val="C9A84C"/>
          </a:solidFill>
          <a:ln w="12700">
            <a:solidFill>
              <a:srgbClr val="C9A84C"/>
            </a:solidFill>
            <a:prstDash val="solid"/>
          </a:ln>
        </p:spPr>
      </p:sp>
      <p:sp>
        <p:nvSpPr>
          <p:cNvPr id="14" name="Text 12"/>
          <p:cNvSpPr/>
          <p:nvPr/>
        </p:nvSpPr>
        <p:spPr>
          <a:xfrm>
            <a:off x="868680" y="3273552"/>
            <a:ext cx="4389120" cy="457200"/>
          </a:xfrm>
          <a:prstGeom prst="rect">
            <a:avLst/>
          </a:prstGeom>
          <a:noFill/>
          <a:ln/>
        </p:spPr>
        <p:txBody>
          <a:bodyPr wrap="square" rtlCol="0" anchor="ctr"/>
          <a:lstStyle/>
          <a:p>
            <a:pPr indent="0" marL="0">
              <a:buNone/>
            </a:pPr>
            <a:r>
              <a:rPr lang="en-US" sz="1050" dirty="0">
                <a:solidFill>
                  <a:srgbClr val="1B2A4A"/>
                </a:solidFill>
                <a:latin typeface="Georgia" pitchFamily="34" charset="0"/>
                <a:ea typeface="Georgia" pitchFamily="34" charset="-122"/>
                <a:cs typeface="Georgia" pitchFamily="34" charset="-120"/>
              </a:rPr>
              <a:t>Government agencies must maintain auditable records.</a:t>
            </a:r>
            <a:endParaRPr lang="en-US" sz="1050" dirty="0"/>
          </a:p>
        </p:txBody>
      </p:sp>
      <p:sp>
        <p:nvSpPr>
          <p:cNvPr id="15" name="Shape 13"/>
          <p:cNvSpPr/>
          <p:nvPr/>
        </p:nvSpPr>
        <p:spPr>
          <a:xfrm>
            <a:off x="594360" y="3822192"/>
            <a:ext cx="164592" cy="164592"/>
          </a:xfrm>
          <a:prstGeom prst="ellipse">
            <a:avLst/>
          </a:prstGeom>
          <a:solidFill>
            <a:srgbClr val="C9A84C"/>
          </a:solidFill>
          <a:ln w="12700">
            <a:solidFill>
              <a:srgbClr val="C9A84C"/>
            </a:solidFill>
            <a:prstDash val="solid"/>
          </a:ln>
        </p:spPr>
      </p:sp>
      <p:sp>
        <p:nvSpPr>
          <p:cNvPr id="16" name="Text 14"/>
          <p:cNvSpPr/>
          <p:nvPr/>
        </p:nvSpPr>
        <p:spPr>
          <a:xfrm>
            <a:off x="868680" y="3776472"/>
            <a:ext cx="4389120" cy="457200"/>
          </a:xfrm>
          <a:prstGeom prst="rect">
            <a:avLst/>
          </a:prstGeom>
          <a:noFill/>
          <a:ln/>
        </p:spPr>
        <p:txBody>
          <a:bodyPr wrap="square" rtlCol="0" anchor="ctr"/>
          <a:lstStyle/>
          <a:p>
            <a:pPr indent="0" marL="0">
              <a:buNone/>
            </a:pPr>
            <a:r>
              <a:rPr lang="en-US" sz="1050" dirty="0">
                <a:solidFill>
                  <a:srgbClr val="1B2A4A"/>
                </a:solidFill>
                <a:latin typeface="Georgia" pitchFamily="34" charset="0"/>
                <a:ea typeface="Georgia" pitchFamily="34" charset="-122"/>
                <a:cs typeface="Georgia" pitchFamily="34" charset="-120"/>
              </a:rPr>
              <a:t>First statutory codification of data fiduciary duties in American state law.</a:t>
            </a:r>
            <a:endParaRPr lang="en-US" sz="1050" dirty="0"/>
          </a:p>
        </p:txBody>
      </p:sp>
      <p:sp>
        <p:nvSpPr>
          <p:cNvPr id="17" name="Shape 15"/>
          <p:cNvSpPr/>
          <p:nvPr/>
        </p:nvSpPr>
        <p:spPr>
          <a:xfrm>
            <a:off x="5669280" y="1371600"/>
            <a:ext cx="3017520" cy="3429000"/>
          </a:xfrm>
          <a:prstGeom prst="rect">
            <a:avLst/>
          </a:prstGeom>
          <a:solidFill>
            <a:srgbClr val="1B2A4A"/>
          </a:solidFill>
          <a:ln w="19050">
            <a:solidFill>
              <a:srgbClr val="C9A84C"/>
            </a:solidFill>
            <a:prstDash val="solid"/>
          </a:ln>
        </p:spPr>
      </p:sp>
      <p:sp>
        <p:nvSpPr>
          <p:cNvPr id="18" name="Text 16"/>
          <p:cNvSpPr/>
          <p:nvPr/>
        </p:nvSpPr>
        <p:spPr>
          <a:xfrm>
            <a:off x="5806440" y="1481328"/>
            <a:ext cx="2743200" cy="228600"/>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THE CRITICAL GAP</a:t>
            </a:r>
            <a:endParaRPr lang="en-US" sz="800" dirty="0"/>
          </a:p>
        </p:txBody>
      </p:sp>
      <p:sp>
        <p:nvSpPr>
          <p:cNvPr id="19" name="Text 17"/>
          <p:cNvSpPr/>
          <p:nvPr/>
        </p:nvSpPr>
        <p:spPr>
          <a:xfrm>
            <a:off x="5806440" y="1783080"/>
            <a:ext cx="2743200" cy="320040"/>
          </a:xfrm>
          <a:prstGeom prst="rect">
            <a:avLst/>
          </a:prstGeom>
          <a:noFill/>
          <a:ln/>
        </p:spPr>
        <p:txBody>
          <a:bodyPr wrap="square" rtlCol="0" anchor="ctr"/>
          <a:lstStyle/>
          <a:p>
            <a:pPr indent="0" marL="0">
              <a:buNone/>
            </a:pPr>
            <a:r>
              <a:rPr lang="en-US" sz="1400" b="1" dirty="0">
                <a:solidFill>
                  <a:srgbClr val="FFFFFF"/>
                </a:solidFill>
                <a:latin typeface="Palatino Linotype" pitchFamily="34" charset="0"/>
                <a:ea typeface="Palatino Linotype" pitchFamily="34" charset="-122"/>
                <a:cs typeface="Palatino Linotype" pitchFamily="34" charset="-120"/>
              </a:rPr>
              <a:t>No private right of action.</a:t>
            </a:r>
            <a:endParaRPr lang="en-US" sz="1400" dirty="0"/>
          </a:p>
        </p:txBody>
      </p:sp>
      <p:sp>
        <p:nvSpPr>
          <p:cNvPr id="20" name="Text 18"/>
          <p:cNvSpPr/>
          <p:nvPr/>
        </p:nvSpPr>
        <p:spPr>
          <a:xfrm>
            <a:off x="5806440" y="2176272"/>
            <a:ext cx="2743200" cy="237744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Enforcement relies entirely on the Attorney General.</a:t>
            </a:r>
            <a:endParaRPr lang="en-US" sz="1000" dirty="0"/>
          </a:p>
          <a:p>
            <a:pPr indent="0" marL="0">
              <a:buNone/>
            </a:pPr>
            <a:endParaRPr lang="en-US" sz="1000" dirty="0"/>
          </a:p>
          <a:p>
            <a:pPr indent="0" marL="0">
              <a:buNone/>
            </a:pPr>
            <a:r>
              <a:rPr lang="en-US" sz="1000" dirty="0">
                <a:solidFill>
                  <a:srgbClr val="E8D08A"/>
                </a:solidFill>
                <a:latin typeface="Georgia" pitchFamily="34" charset="0"/>
                <a:ea typeface="Georgia" pitchFamily="34" charset="-122"/>
                <a:cs typeface="Georgia" pitchFamily="34" charset="-120"/>
              </a:rPr>
              <a:t>AG-only enforcement is a suggestion, not a mechanism. Individual violations are rarely significant enough to attract AG attention.</a:t>
            </a:r>
            <a:endParaRPr lang="en-US" sz="1000" dirty="0"/>
          </a:p>
          <a:p>
            <a:pPr indent="0" marL="0">
              <a:buNone/>
            </a:pPr>
            <a:endParaRPr lang="en-US" sz="1000" dirty="0"/>
          </a:p>
          <a:p>
            <a:pPr indent="0" marL="0">
              <a:buNone/>
            </a:pPr>
            <a:r>
              <a:rPr lang="en-US" sz="1000" dirty="0">
                <a:solidFill>
                  <a:srgbClr val="E8D08A"/>
                </a:solidFill>
                <a:latin typeface="Georgia" pitchFamily="34" charset="0"/>
                <a:ea typeface="Georgia" pitchFamily="34" charset="-122"/>
                <a:cs typeface="Georgia" pitchFamily="34" charset="-120"/>
              </a:rPr>
              <a:t>A bill of rights with no individual enforcement mechanism is, in practical terms, a statement of aspirations.</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THE GAPS</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Completing the Framework: What Utah Still Needs</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8229600" cy="105156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Shape 4"/>
          <p:cNvSpPr/>
          <p:nvPr/>
        </p:nvSpPr>
        <p:spPr>
          <a:xfrm>
            <a:off x="457200" y="1371600"/>
            <a:ext cx="91440" cy="1051560"/>
          </a:xfrm>
          <a:prstGeom prst="rect">
            <a:avLst/>
          </a:prstGeom>
          <a:solidFill>
            <a:srgbClr val="C9A84C"/>
          </a:solidFill>
          <a:ln w="12700">
            <a:solidFill>
              <a:srgbClr val="C9A84C"/>
            </a:solidFill>
            <a:prstDash val="solid"/>
          </a:ln>
        </p:spPr>
      </p:sp>
      <p:sp>
        <p:nvSpPr>
          <p:cNvPr id="7" name="Text 5"/>
          <p:cNvSpPr/>
          <p:nvPr/>
        </p:nvSpPr>
        <p:spPr>
          <a:xfrm>
            <a:off x="685800" y="1463040"/>
            <a:ext cx="777240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VIDA Implementation Gaps</a:t>
            </a:r>
            <a:endParaRPr lang="en-US" sz="1200" dirty="0"/>
          </a:p>
        </p:txBody>
      </p:sp>
      <p:sp>
        <p:nvSpPr>
          <p:cNvPr id="8" name="Text 6"/>
          <p:cNvSpPr/>
          <p:nvPr/>
        </p:nvSpPr>
        <p:spPr>
          <a:xfrm>
            <a:off x="685800" y="1755648"/>
            <a:ext cx="7772400" cy="54864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Technical standards for selective disclosure not yet mandated   ·   Phone-home prohibition needs precise technical definition   ·   Interoperability standards for verifiable credentials not yet defined</a:t>
            </a:r>
            <a:endParaRPr lang="en-US" sz="1000" dirty="0"/>
          </a:p>
        </p:txBody>
      </p:sp>
      <p:sp>
        <p:nvSpPr>
          <p:cNvPr id="9" name="Shape 7"/>
          <p:cNvSpPr/>
          <p:nvPr/>
        </p:nvSpPr>
        <p:spPr>
          <a:xfrm>
            <a:off x="457200" y="2560320"/>
            <a:ext cx="8229600" cy="105156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0" name="Shape 8"/>
          <p:cNvSpPr/>
          <p:nvPr/>
        </p:nvSpPr>
        <p:spPr>
          <a:xfrm>
            <a:off x="457200" y="2560320"/>
            <a:ext cx="91440" cy="1051560"/>
          </a:xfrm>
          <a:prstGeom prst="rect">
            <a:avLst/>
          </a:prstGeom>
          <a:solidFill>
            <a:srgbClr val="C9A84C"/>
          </a:solidFill>
          <a:ln w="12700">
            <a:solidFill>
              <a:srgbClr val="C9A84C"/>
            </a:solidFill>
            <a:prstDash val="solid"/>
          </a:ln>
        </p:spPr>
      </p:sp>
      <p:sp>
        <p:nvSpPr>
          <p:cNvPr id="11" name="Text 9"/>
          <p:cNvSpPr/>
          <p:nvPr/>
        </p:nvSpPr>
        <p:spPr>
          <a:xfrm>
            <a:off x="685800" y="2651760"/>
            <a:ext cx="777240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PDTA Enforcement Gaps</a:t>
            </a:r>
            <a:endParaRPr lang="en-US" sz="1200" dirty="0"/>
          </a:p>
        </p:txBody>
      </p:sp>
      <p:sp>
        <p:nvSpPr>
          <p:cNvPr id="12" name="Text 10"/>
          <p:cNvSpPr/>
          <p:nvPr/>
        </p:nvSpPr>
        <p:spPr>
          <a:xfrm>
            <a:off x="685800" y="2944368"/>
            <a:ext cx="7772400" cy="54864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No private right of action: the single most important next step   ·   Independent audit mechanism not yet established   ·   Agency-specific data minimization rules not yet required</a:t>
            </a:r>
            <a:endParaRPr lang="en-US" sz="1000" dirty="0"/>
          </a:p>
        </p:txBody>
      </p:sp>
      <p:sp>
        <p:nvSpPr>
          <p:cNvPr id="13" name="Shape 11"/>
          <p:cNvSpPr/>
          <p:nvPr/>
        </p:nvSpPr>
        <p:spPr>
          <a:xfrm>
            <a:off x="457200" y="3749040"/>
            <a:ext cx="8229600" cy="105156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4" name="Shape 12"/>
          <p:cNvSpPr/>
          <p:nvPr/>
        </p:nvSpPr>
        <p:spPr>
          <a:xfrm>
            <a:off x="457200" y="3749040"/>
            <a:ext cx="91440" cy="1051560"/>
          </a:xfrm>
          <a:prstGeom prst="rect">
            <a:avLst/>
          </a:prstGeom>
          <a:solidFill>
            <a:srgbClr val="C9A84C"/>
          </a:solidFill>
          <a:ln w="12700">
            <a:solidFill>
              <a:srgbClr val="C9A84C"/>
            </a:solidFill>
            <a:prstDash val="solid"/>
          </a:ln>
        </p:spPr>
      </p:sp>
      <p:sp>
        <p:nvSpPr>
          <p:cNvPr id="15" name="Text 13"/>
          <p:cNvSpPr/>
          <p:nvPr/>
        </p:nvSpPr>
        <p:spPr>
          <a:xfrm>
            <a:off x="685800" y="3840480"/>
            <a:ext cx="777240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GAAFA: Entirely Open Territory</a:t>
            </a:r>
            <a:endParaRPr lang="en-US" sz="1200" dirty="0"/>
          </a:p>
        </p:txBody>
      </p:sp>
      <p:sp>
        <p:nvSpPr>
          <p:cNvPr id="16" name="Text 14"/>
          <p:cNvSpPr/>
          <p:nvPr/>
        </p:nvSpPr>
        <p:spPr>
          <a:xfrm>
            <a:off x="685800" y="4133088"/>
            <a:ext cx="7772400" cy="54864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No AI accountability framework exists anywhere in state law   ·   No algorithmic impact assessments required before government AI deployment   ·   Fiduciary duties do not yet extend to AI-generated inferences about citizens</a:t>
            </a:r>
            <a:endParaRPr lang="en-US" sz="1000" dirty="0"/>
          </a:p>
        </p:txBody>
      </p:sp>
      <p:sp>
        <p:nvSpPr>
          <p:cNvPr id="17" name="Text 15"/>
          <p:cNvSpPr/>
          <p:nvPr/>
        </p:nvSpPr>
        <p:spPr>
          <a:xfrm>
            <a:off x="457200" y="4800600"/>
            <a:ext cx="8686800" cy="228600"/>
          </a:xfrm>
          <a:prstGeom prst="rect">
            <a:avLst/>
          </a:prstGeom>
          <a:noFill/>
          <a:ln/>
        </p:spPr>
        <p:txBody>
          <a:bodyPr wrap="square" rtlCol="0" anchor="ctr"/>
          <a:lstStyle/>
          <a:p>
            <a:pPr algn="ctr" indent="0" marL="0">
              <a:buNone/>
            </a:pPr>
            <a:r>
              <a:rPr lang="en-US" sz="1000" i="1" dirty="0">
                <a:solidFill>
                  <a:srgbClr val="C9A84C"/>
                </a:solidFill>
                <a:latin typeface="Georgia" pitchFamily="34" charset="0"/>
                <a:ea typeface="Georgia" pitchFamily="34" charset="-122"/>
                <a:cs typeface="Georgia" pitchFamily="34" charset="-120"/>
              </a:rPr>
              <a:t>These gaps represent the next chapter of Utah's leadership, not a verdict on what was accomplished.</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B2A4A"/>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THE ENFORCEMENT GAP</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FFFFFF"/>
                </a:solidFill>
                <a:latin typeface="Palatino Linotype" pitchFamily="34" charset="0"/>
                <a:ea typeface="Palatino Linotype" pitchFamily="34" charset="-122"/>
                <a:cs typeface="Palatino Linotype" pitchFamily="34" charset="-120"/>
              </a:rPr>
              <a:t>Why a Private Right of Action Is Not Optional</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325880"/>
            <a:ext cx="8229600" cy="365760"/>
          </a:xfrm>
          <a:prstGeom prst="rect">
            <a:avLst/>
          </a:prstGeom>
          <a:noFill/>
          <a:ln/>
        </p:spPr>
        <p:txBody>
          <a:bodyPr wrap="square" rtlCol="0" anchor="ctr"/>
          <a:lstStyle/>
          <a:p>
            <a:pPr indent="0" marL="0">
              <a:buNone/>
            </a:pPr>
            <a:r>
              <a:rPr lang="en-US" sz="1400" i="1" dirty="0">
                <a:solidFill>
                  <a:srgbClr val="E8D08A"/>
                </a:solidFill>
                <a:latin typeface="Georgia" pitchFamily="34" charset="0"/>
                <a:ea typeface="Georgia" pitchFamily="34" charset="-122"/>
                <a:cs typeface="Georgia" pitchFamily="34" charset="-120"/>
              </a:rPr>
              <a:t>A bill of rights with no individual enforcement mechanism is a suggestion.</a:t>
            </a:r>
            <a:endParaRPr lang="en-US" sz="1400" dirty="0"/>
          </a:p>
        </p:txBody>
      </p:sp>
      <p:sp>
        <p:nvSpPr>
          <p:cNvPr id="6" name="Shape 4"/>
          <p:cNvSpPr/>
          <p:nvPr/>
        </p:nvSpPr>
        <p:spPr>
          <a:xfrm>
            <a:off x="457200" y="1874520"/>
            <a:ext cx="8229600" cy="841248"/>
          </a:xfrm>
          <a:prstGeom prst="rect">
            <a:avLst/>
          </a:prstGeom>
          <a:solidFill>
            <a:srgbClr val="111D33"/>
          </a:solidFill>
          <a:ln w="6350">
            <a:solidFill>
              <a:srgbClr val="C9A84C"/>
            </a:solidFill>
            <a:prstDash val="solid"/>
          </a:ln>
        </p:spPr>
      </p:sp>
      <p:sp>
        <p:nvSpPr>
          <p:cNvPr id="7" name="Text 5"/>
          <p:cNvSpPr/>
          <p:nvPr/>
        </p:nvSpPr>
        <p:spPr>
          <a:xfrm>
            <a:off x="640080" y="1947672"/>
            <a:ext cx="7863840" cy="256032"/>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AG-only enforcement cannot reach individual violations.</a:t>
            </a:r>
            <a:endParaRPr lang="en-US" sz="1200" dirty="0"/>
          </a:p>
        </p:txBody>
      </p:sp>
      <p:sp>
        <p:nvSpPr>
          <p:cNvPr id="8" name="Text 6"/>
          <p:cNvSpPr/>
          <p:nvPr/>
        </p:nvSpPr>
        <p:spPr>
          <a:xfrm>
            <a:off x="640080" y="2221992"/>
            <a:ext cx="7863840" cy="41148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Attorneys general manage statewide policy priorities. Individual data rights violations are rarely significant enough to attract AG attention.</a:t>
            </a:r>
            <a:endParaRPr lang="en-US" sz="1000" dirty="0"/>
          </a:p>
        </p:txBody>
      </p:sp>
      <p:sp>
        <p:nvSpPr>
          <p:cNvPr id="9" name="Shape 7"/>
          <p:cNvSpPr/>
          <p:nvPr/>
        </p:nvSpPr>
        <p:spPr>
          <a:xfrm>
            <a:off x="457200" y="2834640"/>
            <a:ext cx="8229600" cy="841248"/>
          </a:xfrm>
          <a:prstGeom prst="rect">
            <a:avLst/>
          </a:prstGeom>
          <a:solidFill>
            <a:srgbClr val="111D33"/>
          </a:solidFill>
          <a:ln w="6350">
            <a:solidFill>
              <a:srgbClr val="C9A84C"/>
            </a:solidFill>
            <a:prstDash val="solid"/>
          </a:ln>
        </p:spPr>
      </p:sp>
      <p:sp>
        <p:nvSpPr>
          <p:cNvPr id="10" name="Text 8"/>
          <p:cNvSpPr/>
          <p:nvPr/>
        </p:nvSpPr>
        <p:spPr>
          <a:xfrm>
            <a:off x="640080" y="2907792"/>
            <a:ext cx="7863840" cy="256032"/>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A private right of action changes everything.</a:t>
            </a:r>
            <a:endParaRPr lang="en-US" sz="1200" dirty="0"/>
          </a:p>
        </p:txBody>
      </p:sp>
      <p:sp>
        <p:nvSpPr>
          <p:cNvPr id="11" name="Text 9"/>
          <p:cNvSpPr/>
          <p:nvPr/>
        </p:nvSpPr>
        <p:spPr>
          <a:xfrm>
            <a:off x="640080" y="3182112"/>
            <a:ext cx="7863840" cy="41148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Direct legal standing. Every affected individual becomes an enforcer. Injunctive relief and damages create real deterrence. Case law accumulates and defines the scope of fiduciary duties.</a:t>
            </a:r>
            <a:endParaRPr lang="en-US" sz="1000" dirty="0"/>
          </a:p>
        </p:txBody>
      </p:sp>
      <p:sp>
        <p:nvSpPr>
          <p:cNvPr id="12" name="Shape 10"/>
          <p:cNvSpPr/>
          <p:nvPr/>
        </p:nvSpPr>
        <p:spPr>
          <a:xfrm>
            <a:off x="457200" y="3794760"/>
            <a:ext cx="8229600" cy="841248"/>
          </a:xfrm>
          <a:prstGeom prst="rect">
            <a:avLst/>
          </a:prstGeom>
          <a:solidFill>
            <a:srgbClr val="111D33"/>
          </a:solidFill>
          <a:ln w="6350">
            <a:solidFill>
              <a:srgbClr val="C9A84C"/>
            </a:solidFill>
            <a:prstDash val="solid"/>
          </a:ln>
        </p:spPr>
      </p:sp>
      <p:sp>
        <p:nvSpPr>
          <p:cNvPr id="13" name="Text 11"/>
          <p:cNvSpPr/>
          <p:nvPr/>
        </p:nvSpPr>
        <p:spPr>
          <a:xfrm>
            <a:off x="640080" y="3867912"/>
            <a:ext cx="7863840" cy="256032"/>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The compliance architecture changes.</a:t>
            </a:r>
            <a:endParaRPr lang="en-US" sz="1200" dirty="0"/>
          </a:p>
        </p:txBody>
      </p:sp>
      <p:sp>
        <p:nvSpPr>
          <p:cNvPr id="14" name="Text 12"/>
          <p:cNvSpPr/>
          <p:nvPr/>
        </p:nvSpPr>
        <p:spPr>
          <a:xfrm>
            <a:off x="640080" y="4142232"/>
            <a:ext cx="7863840" cy="41148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Systems built for a world where enforcement is real are built differently than systems built for a world where enforcement is theoretical. The private right of action is what makes compliance legally necessary rather than legally optional.</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III  |  WHAT COMES NEXT</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GAAFA: The Open Territory</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98448"/>
            <a:ext cx="8229600" cy="256032"/>
          </a:xfrm>
          <a:prstGeom prst="rect">
            <a:avLst/>
          </a:prstGeom>
          <a:noFill/>
          <a:ln/>
        </p:spPr>
        <p:txBody>
          <a:bodyPr wrap="square" rtlCol="0" anchor="ctr"/>
          <a:lstStyle/>
          <a:p>
            <a:pPr indent="0" marL="0">
              <a:buNone/>
            </a:pPr>
            <a:r>
              <a:rPr lang="en-US" sz="1200" i="1" dirty="0">
                <a:solidFill>
                  <a:srgbClr val="6B7280"/>
                </a:solidFill>
                <a:latin typeface="Georgia" pitchFamily="34" charset="0"/>
                <a:ea typeface="Georgia" pitchFamily="34" charset="-122"/>
                <a:cs typeface="Georgia" pitchFamily="34" charset="-120"/>
              </a:rPr>
              <a:t>No state has enacted anything like it. The opportunity to lead is fully available.</a:t>
            </a:r>
            <a:endParaRPr lang="en-US" sz="1200" dirty="0"/>
          </a:p>
        </p:txBody>
      </p:sp>
      <p:sp>
        <p:nvSpPr>
          <p:cNvPr id="6" name="Shape 4"/>
          <p:cNvSpPr/>
          <p:nvPr/>
        </p:nvSpPr>
        <p:spPr>
          <a:xfrm>
            <a:off x="457200" y="1627632"/>
            <a:ext cx="2715768" cy="32004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7" name="Shape 5"/>
          <p:cNvSpPr/>
          <p:nvPr/>
        </p:nvSpPr>
        <p:spPr>
          <a:xfrm>
            <a:off x="457200" y="1627632"/>
            <a:ext cx="2715768" cy="91440"/>
          </a:xfrm>
          <a:prstGeom prst="rect">
            <a:avLst/>
          </a:prstGeom>
          <a:solidFill>
            <a:srgbClr val="1B2A4A"/>
          </a:solidFill>
          <a:ln w="12700">
            <a:solidFill>
              <a:srgbClr val="1B2A4A"/>
            </a:solidFill>
            <a:prstDash val="solid"/>
          </a:ln>
        </p:spPr>
      </p:sp>
      <p:sp>
        <p:nvSpPr>
          <p:cNvPr id="8" name="Text 6"/>
          <p:cNvSpPr/>
          <p:nvPr/>
        </p:nvSpPr>
        <p:spPr>
          <a:xfrm>
            <a:off x="594360" y="1773936"/>
            <a:ext cx="242316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Core Prohibitions</a:t>
            </a:r>
            <a:endParaRPr lang="en-US" sz="1100" dirty="0"/>
          </a:p>
        </p:txBody>
      </p:sp>
      <p:sp>
        <p:nvSpPr>
          <p:cNvPr id="9" name="Shape 7"/>
          <p:cNvSpPr/>
          <p:nvPr/>
        </p:nvSpPr>
        <p:spPr>
          <a:xfrm>
            <a:off x="594360" y="2157984"/>
            <a:ext cx="146304" cy="146304"/>
          </a:xfrm>
          <a:prstGeom prst="ellipse">
            <a:avLst/>
          </a:prstGeom>
          <a:solidFill>
            <a:srgbClr val="C9A84C"/>
          </a:solidFill>
          <a:ln w="12700">
            <a:solidFill>
              <a:srgbClr val="C9A84C"/>
            </a:solidFill>
            <a:prstDash val="solid"/>
          </a:ln>
        </p:spPr>
      </p:sp>
      <p:sp>
        <p:nvSpPr>
          <p:cNvPr id="10" name="Text 8"/>
          <p:cNvSpPr/>
          <p:nvPr/>
        </p:nvSpPr>
        <p:spPr>
          <a:xfrm>
            <a:off x="822960" y="2103120"/>
            <a:ext cx="2212848" cy="64008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No AI-based decision affecting citizen rights without human review</a:t>
            </a:r>
            <a:endParaRPr lang="en-US" sz="1000" dirty="0"/>
          </a:p>
        </p:txBody>
      </p:sp>
      <p:sp>
        <p:nvSpPr>
          <p:cNvPr id="11" name="Shape 9"/>
          <p:cNvSpPr/>
          <p:nvPr/>
        </p:nvSpPr>
        <p:spPr>
          <a:xfrm>
            <a:off x="594360" y="2907792"/>
            <a:ext cx="146304" cy="146304"/>
          </a:xfrm>
          <a:prstGeom prst="ellipse">
            <a:avLst/>
          </a:prstGeom>
          <a:solidFill>
            <a:srgbClr val="C9A84C"/>
          </a:solidFill>
          <a:ln w="12700">
            <a:solidFill>
              <a:srgbClr val="C9A84C"/>
            </a:solidFill>
            <a:prstDash val="solid"/>
          </a:ln>
        </p:spPr>
      </p:sp>
      <p:sp>
        <p:nvSpPr>
          <p:cNvPr id="12" name="Text 10"/>
          <p:cNvSpPr/>
          <p:nvPr/>
        </p:nvSpPr>
        <p:spPr>
          <a:xfrm>
            <a:off x="822960" y="2852928"/>
            <a:ext cx="2212848" cy="64008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No automated profiling without specific statutory authority</a:t>
            </a:r>
            <a:endParaRPr lang="en-US" sz="1000" dirty="0"/>
          </a:p>
        </p:txBody>
      </p:sp>
      <p:sp>
        <p:nvSpPr>
          <p:cNvPr id="13" name="Shape 11"/>
          <p:cNvSpPr/>
          <p:nvPr/>
        </p:nvSpPr>
        <p:spPr>
          <a:xfrm>
            <a:off x="594360" y="3657600"/>
            <a:ext cx="146304" cy="146304"/>
          </a:xfrm>
          <a:prstGeom prst="ellipse">
            <a:avLst/>
          </a:prstGeom>
          <a:solidFill>
            <a:srgbClr val="C9A84C"/>
          </a:solidFill>
          <a:ln w="12700">
            <a:solidFill>
              <a:srgbClr val="C9A84C"/>
            </a:solidFill>
            <a:prstDash val="solid"/>
          </a:ln>
        </p:spPr>
      </p:sp>
      <p:sp>
        <p:nvSpPr>
          <p:cNvPr id="14" name="Text 12"/>
          <p:cNvSpPr/>
          <p:nvPr/>
        </p:nvSpPr>
        <p:spPr>
          <a:xfrm>
            <a:off x="822960" y="3602736"/>
            <a:ext cx="2212848" cy="64008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No use of AI to reconstruct data government had no right to collect</a:t>
            </a:r>
            <a:endParaRPr lang="en-US" sz="1000" dirty="0"/>
          </a:p>
        </p:txBody>
      </p:sp>
      <p:sp>
        <p:nvSpPr>
          <p:cNvPr id="15" name="Shape 13"/>
          <p:cNvSpPr/>
          <p:nvPr/>
        </p:nvSpPr>
        <p:spPr>
          <a:xfrm>
            <a:off x="3355848" y="1627632"/>
            <a:ext cx="2715768" cy="32004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6" name="Shape 14"/>
          <p:cNvSpPr/>
          <p:nvPr/>
        </p:nvSpPr>
        <p:spPr>
          <a:xfrm>
            <a:off x="3355848" y="1627632"/>
            <a:ext cx="2715768" cy="91440"/>
          </a:xfrm>
          <a:prstGeom prst="rect">
            <a:avLst/>
          </a:prstGeom>
          <a:solidFill>
            <a:srgbClr val="1B2A4A"/>
          </a:solidFill>
          <a:ln w="12700">
            <a:solidFill>
              <a:srgbClr val="1B2A4A"/>
            </a:solidFill>
            <a:prstDash val="solid"/>
          </a:ln>
        </p:spPr>
      </p:sp>
      <p:sp>
        <p:nvSpPr>
          <p:cNvPr id="17" name="Text 15"/>
          <p:cNvSpPr/>
          <p:nvPr/>
        </p:nvSpPr>
        <p:spPr>
          <a:xfrm>
            <a:off x="3493008" y="1773936"/>
            <a:ext cx="242316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Accountability Requirements</a:t>
            </a:r>
            <a:endParaRPr lang="en-US" sz="1100" dirty="0"/>
          </a:p>
        </p:txBody>
      </p:sp>
      <p:sp>
        <p:nvSpPr>
          <p:cNvPr id="18" name="Shape 16"/>
          <p:cNvSpPr/>
          <p:nvPr/>
        </p:nvSpPr>
        <p:spPr>
          <a:xfrm>
            <a:off x="3493008" y="2157984"/>
            <a:ext cx="146304" cy="146304"/>
          </a:xfrm>
          <a:prstGeom prst="ellipse">
            <a:avLst/>
          </a:prstGeom>
          <a:solidFill>
            <a:srgbClr val="C9A84C"/>
          </a:solidFill>
          <a:ln w="12700">
            <a:solidFill>
              <a:srgbClr val="C9A84C"/>
            </a:solidFill>
            <a:prstDash val="solid"/>
          </a:ln>
        </p:spPr>
      </p:sp>
      <p:sp>
        <p:nvSpPr>
          <p:cNvPr id="19" name="Text 17"/>
          <p:cNvSpPr/>
          <p:nvPr/>
        </p:nvSpPr>
        <p:spPr>
          <a:xfrm>
            <a:off x="3721608" y="2103120"/>
            <a:ext cx="2212848" cy="64008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Algorithmic impact assessments before any government AI deployment</a:t>
            </a:r>
            <a:endParaRPr lang="en-US" sz="1000" dirty="0"/>
          </a:p>
        </p:txBody>
      </p:sp>
      <p:sp>
        <p:nvSpPr>
          <p:cNvPr id="20" name="Shape 18"/>
          <p:cNvSpPr/>
          <p:nvPr/>
        </p:nvSpPr>
        <p:spPr>
          <a:xfrm>
            <a:off x="3493008" y="2907792"/>
            <a:ext cx="146304" cy="146304"/>
          </a:xfrm>
          <a:prstGeom prst="ellipse">
            <a:avLst/>
          </a:prstGeom>
          <a:solidFill>
            <a:srgbClr val="C9A84C"/>
          </a:solidFill>
          <a:ln w="12700">
            <a:solidFill>
              <a:srgbClr val="C9A84C"/>
            </a:solidFill>
            <a:prstDash val="solid"/>
          </a:ln>
        </p:spPr>
      </p:sp>
      <p:sp>
        <p:nvSpPr>
          <p:cNvPr id="21" name="Text 19"/>
          <p:cNvSpPr/>
          <p:nvPr/>
        </p:nvSpPr>
        <p:spPr>
          <a:xfrm>
            <a:off x="3721608" y="2852928"/>
            <a:ext cx="2212848" cy="64008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Public registry of all government AI systems</a:t>
            </a:r>
            <a:endParaRPr lang="en-US" sz="1000" dirty="0"/>
          </a:p>
        </p:txBody>
      </p:sp>
      <p:sp>
        <p:nvSpPr>
          <p:cNvPr id="22" name="Shape 20"/>
          <p:cNvSpPr/>
          <p:nvPr/>
        </p:nvSpPr>
        <p:spPr>
          <a:xfrm>
            <a:off x="3493008" y="3657600"/>
            <a:ext cx="146304" cy="146304"/>
          </a:xfrm>
          <a:prstGeom prst="ellipse">
            <a:avLst/>
          </a:prstGeom>
          <a:solidFill>
            <a:srgbClr val="C9A84C"/>
          </a:solidFill>
          <a:ln w="12700">
            <a:solidFill>
              <a:srgbClr val="C9A84C"/>
            </a:solidFill>
            <a:prstDash val="solid"/>
          </a:ln>
        </p:spPr>
      </p:sp>
      <p:sp>
        <p:nvSpPr>
          <p:cNvPr id="23" name="Text 21"/>
          <p:cNvSpPr/>
          <p:nvPr/>
        </p:nvSpPr>
        <p:spPr>
          <a:xfrm>
            <a:off x="3721608" y="3602736"/>
            <a:ext cx="2212848" cy="64008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Explainability: citizens must understand decisions that affect them</a:t>
            </a:r>
            <a:endParaRPr lang="en-US" sz="1000" dirty="0"/>
          </a:p>
        </p:txBody>
      </p:sp>
      <p:sp>
        <p:nvSpPr>
          <p:cNvPr id="24" name="Shape 22"/>
          <p:cNvSpPr/>
          <p:nvPr/>
        </p:nvSpPr>
        <p:spPr>
          <a:xfrm>
            <a:off x="6254496" y="1627632"/>
            <a:ext cx="2715768" cy="32004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25" name="Shape 23"/>
          <p:cNvSpPr/>
          <p:nvPr/>
        </p:nvSpPr>
        <p:spPr>
          <a:xfrm>
            <a:off x="6254496" y="1627632"/>
            <a:ext cx="2715768" cy="91440"/>
          </a:xfrm>
          <a:prstGeom prst="rect">
            <a:avLst/>
          </a:prstGeom>
          <a:solidFill>
            <a:srgbClr val="1B2A4A"/>
          </a:solidFill>
          <a:ln w="12700">
            <a:solidFill>
              <a:srgbClr val="1B2A4A"/>
            </a:solidFill>
            <a:prstDash val="solid"/>
          </a:ln>
        </p:spPr>
      </p:sp>
      <p:sp>
        <p:nvSpPr>
          <p:cNvPr id="26" name="Text 24"/>
          <p:cNvSpPr/>
          <p:nvPr/>
        </p:nvSpPr>
        <p:spPr>
          <a:xfrm>
            <a:off x="6391656" y="1773936"/>
            <a:ext cx="242316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Fiduciary AI Duties</a:t>
            </a:r>
            <a:endParaRPr lang="en-US" sz="1100" dirty="0"/>
          </a:p>
        </p:txBody>
      </p:sp>
      <p:sp>
        <p:nvSpPr>
          <p:cNvPr id="27" name="Shape 25"/>
          <p:cNvSpPr/>
          <p:nvPr/>
        </p:nvSpPr>
        <p:spPr>
          <a:xfrm>
            <a:off x="6391656" y="2157984"/>
            <a:ext cx="146304" cy="146304"/>
          </a:xfrm>
          <a:prstGeom prst="ellipse">
            <a:avLst/>
          </a:prstGeom>
          <a:solidFill>
            <a:srgbClr val="C9A84C"/>
          </a:solidFill>
          <a:ln w="12700">
            <a:solidFill>
              <a:srgbClr val="C9A84C"/>
            </a:solidFill>
            <a:prstDash val="solid"/>
          </a:ln>
        </p:spPr>
      </p:sp>
      <p:sp>
        <p:nvSpPr>
          <p:cNvPr id="28" name="Text 26"/>
          <p:cNvSpPr/>
          <p:nvPr/>
        </p:nvSpPr>
        <p:spPr>
          <a:xfrm>
            <a:off x="6620256" y="2103120"/>
            <a:ext cx="2212848" cy="64008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AI must serve the citizen, not maximize agency efficiency at citizen expense</a:t>
            </a:r>
            <a:endParaRPr lang="en-US" sz="1000" dirty="0"/>
          </a:p>
        </p:txBody>
      </p:sp>
      <p:sp>
        <p:nvSpPr>
          <p:cNvPr id="29" name="Shape 27"/>
          <p:cNvSpPr/>
          <p:nvPr/>
        </p:nvSpPr>
        <p:spPr>
          <a:xfrm>
            <a:off x="6391656" y="2907792"/>
            <a:ext cx="146304" cy="146304"/>
          </a:xfrm>
          <a:prstGeom prst="ellipse">
            <a:avLst/>
          </a:prstGeom>
          <a:solidFill>
            <a:srgbClr val="C9A84C"/>
          </a:solidFill>
          <a:ln w="12700">
            <a:solidFill>
              <a:srgbClr val="C9A84C"/>
            </a:solidFill>
            <a:prstDash val="solid"/>
          </a:ln>
        </p:spPr>
      </p:sp>
      <p:sp>
        <p:nvSpPr>
          <p:cNvPr id="30" name="Text 28"/>
          <p:cNvSpPr/>
          <p:nvPr/>
        </p:nvSpPr>
        <p:spPr>
          <a:xfrm>
            <a:off x="6620256" y="2852928"/>
            <a:ext cx="2212848" cy="64008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AI-generated inferences carry the same fiduciary duties as collected data</a:t>
            </a:r>
            <a:endParaRPr lang="en-US" sz="1000" dirty="0"/>
          </a:p>
        </p:txBody>
      </p:sp>
      <p:sp>
        <p:nvSpPr>
          <p:cNvPr id="31" name="Shape 29"/>
          <p:cNvSpPr/>
          <p:nvPr/>
        </p:nvSpPr>
        <p:spPr>
          <a:xfrm>
            <a:off x="6391656" y="3657600"/>
            <a:ext cx="146304" cy="146304"/>
          </a:xfrm>
          <a:prstGeom prst="ellipse">
            <a:avLst/>
          </a:prstGeom>
          <a:solidFill>
            <a:srgbClr val="C9A84C"/>
          </a:solidFill>
          <a:ln w="12700">
            <a:solidFill>
              <a:srgbClr val="C9A84C"/>
            </a:solidFill>
            <a:prstDash val="solid"/>
          </a:ln>
        </p:spPr>
      </p:sp>
      <p:sp>
        <p:nvSpPr>
          <p:cNvPr id="32" name="Text 30"/>
          <p:cNvSpPr/>
          <p:nvPr/>
        </p:nvSpPr>
        <p:spPr>
          <a:xfrm>
            <a:off x="6620256" y="3602736"/>
            <a:ext cx="2212848" cy="64008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If you cannot hold the underlying data, you cannot hold the inference</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III  |  WHAT COMES NEXT</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A Roadmap for States That Follow</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8229600" cy="102412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Shape 4"/>
          <p:cNvSpPr/>
          <p:nvPr/>
        </p:nvSpPr>
        <p:spPr>
          <a:xfrm>
            <a:off x="457200" y="1371600"/>
            <a:ext cx="640080" cy="1024128"/>
          </a:xfrm>
          <a:prstGeom prst="rect">
            <a:avLst/>
          </a:prstGeom>
          <a:solidFill>
            <a:srgbClr val="1B2A4A"/>
          </a:solidFill>
          <a:ln w="12700">
            <a:solidFill>
              <a:srgbClr val="1B2A4A"/>
            </a:solidFill>
            <a:prstDash val="solid"/>
          </a:ln>
        </p:spPr>
      </p:sp>
      <p:sp>
        <p:nvSpPr>
          <p:cNvPr id="7" name="Text 5"/>
          <p:cNvSpPr/>
          <p:nvPr/>
        </p:nvSpPr>
        <p:spPr>
          <a:xfrm>
            <a:off x="457200" y="1645920"/>
            <a:ext cx="640080" cy="457200"/>
          </a:xfrm>
          <a:prstGeom prst="rect">
            <a:avLst/>
          </a:prstGeom>
          <a:noFill/>
          <a:ln/>
        </p:spPr>
        <p:txBody>
          <a:bodyPr wrap="square" rtlCol="0" anchor="ctr"/>
          <a:lstStyle/>
          <a:p>
            <a:pPr algn="ctr" indent="0" marL="0">
              <a:buNone/>
            </a:pPr>
            <a:r>
              <a:rPr lang="en-US" sz="2400" b="1" dirty="0">
                <a:solidFill>
                  <a:srgbClr val="C9A84C"/>
                </a:solidFill>
                <a:latin typeface="Palatino Linotype" pitchFamily="34" charset="0"/>
                <a:ea typeface="Palatino Linotype" pitchFamily="34" charset="-122"/>
                <a:cs typeface="Palatino Linotype" pitchFamily="34" charset="-120"/>
              </a:rPr>
              <a:t>1</a:t>
            </a:r>
            <a:endParaRPr lang="en-US" sz="2400" dirty="0"/>
          </a:p>
        </p:txBody>
      </p:sp>
      <p:sp>
        <p:nvSpPr>
          <p:cNvPr id="8" name="Text 6"/>
          <p:cNvSpPr/>
          <p:nvPr/>
        </p:nvSpPr>
        <p:spPr>
          <a:xfrm>
            <a:off x="1234440" y="1463040"/>
            <a:ext cx="731520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Enact the Utah Baseline</a:t>
            </a:r>
            <a:endParaRPr lang="en-US" sz="1200" dirty="0"/>
          </a:p>
        </p:txBody>
      </p:sp>
      <p:sp>
        <p:nvSpPr>
          <p:cNvPr id="9" name="Text 7"/>
          <p:cNvSpPr/>
          <p:nvPr/>
        </p:nvSpPr>
        <p:spPr>
          <a:xfrm>
            <a:off x="1234440" y="1764792"/>
            <a:ext cx="7315200" cy="54864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Utah's SB 260 and SB 275 are ready-made templates. This is not starting from scratch. It is adopting a framework that has already passed unanimously in a conservative legislature by centering individual rights rather than regulatory compliance.</a:t>
            </a:r>
            <a:endParaRPr lang="en-US" sz="1050" dirty="0"/>
          </a:p>
        </p:txBody>
      </p:sp>
      <p:sp>
        <p:nvSpPr>
          <p:cNvPr id="10" name="Shape 8"/>
          <p:cNvSpPr/>
          <p:nvPr/>
        </p:nvSpPr>
        <p:spPr>
          <a:xfrm>
            <a:off x="457200" y="2542032"/>
            <a:ext cx="8229600" cy="102412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1" name="Shape 9"/>
          <p:cNvSpPr/>
          <p:nvPr/>
        </p:nvSpPr>
        <p:spPr>
          <a:xfrm>
            <a:off x="457200" y="2542032"/>
            <a:ext cx="640080" cy="1024128"/>
          </a:xfrm>
          <a:prstGeom prst="rect">
            <a:avLst/>
          </a:prstGeom>
          <a:solidFill>
            <a:srgbClr val="1B2A4A"/>
          </a:solidFill>
          <a:ln w="12700">
            <a:solidFill>
              <a:srgbClr val="1B2A4A"/>
            </a:solidFill>
            <a:prstDash val="solid"/>
          </a:ln>
        </p:spPr>
      </p:sp>
      <p:sp>
        <p:nvSpPr>
          <p:cNvPr id="12" name="Text 10"/>
          <p:cNvSpPr/>
          <p:nvPr/>
        </p:nvSpPr>
        <p:spPr>
          <a:xfrm>
            <a:off x="457200" y="2816352"/>
            <a:ext cx="640080" cy="457200"/>
          </a:xfrm>
          <a:prstGeom prst="rect">
            <a:avLst/>
          </a:prstGeom>
          <a:noFill/>
          <a:ln/>
        </p:spPr>
        <p:txBody>
          <a:bodyPr wrap="square" rtlCol="0" anchor="ctr"/>
          <a:lstStyle/>
          <a:p>
            <a:pPr algn="ctr" indent="0" marL="0">
              <a:buNone/>
            </a:pPr>
            <a:r>
              <a:rPr lang="en-US" sz="2400" b="1" dirty="0">
                <a:solidFill>
                  <a:srgbClr val="C9A84C"/>
                </a:solidFill>
                <a:latin typeface="Palatino Linotype" pitchFamily="34" charset="0"/>
                <a:ea typeface="Palatino Linotype" pitchFamily="34" charset="-122"/>
                <a:cs typeface="Palatino Linotype" pitchFamily="34" charset="-120"/>
              </a:rPr>
              <a:t>2</a:t>
            </a:r>
            <a:endParaRPr lang="en-US" sz="2400" dirty="0"/>
          </a:p>
        </p:txBody>
      </p:sp>
      <p:sp>
        <p:nvSpPr>
          <p:cNvPr id="13" name="Text 11"/>
          <p:cNvSpPr/>
          <p:nvPr/>
        </p:nvSpPr>
        <p:spPr>
          <a:xfrm>
            <a:off x="1234440" y="2633472"/>
            <a:ext cx="731520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Complete the Enforcement Architecture</a:t>
            </a:r>
            <a:endParaRPr lang="en-US" sz="1200" dirty="0"/>
          </a:p>
        </p:txBody>
      </p:sp>
      <p:sp>
        <p:nvSpPr>
          <p:cNvPr id="14" name="Text 12"/>
          <p:cNvSpPr/>
          <p:nvPr/>
        </p:nvSpPr>
        <p:spPr>
          <a:xfrm>
            <a:off x="1234440" y="2935224"/>
            <a:ext cx="7315200" cy="54864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Add the private right of action. Establish an independent data protection audit authority. Require agency-level data minimization rulemaking with defined timelines. This is the layer that converts the baseline from aspirational to operational.</a:t>
            </a:r>
            <a:endParaRPr lang="en-US" sz="1050" dirty="0"/>
          </a:p>
        </p:txBody>
      </p:sp>
      <p:sp>
        <p:nvSpPr>
          <p:cNvPr id="15" name="Shape 13"/>
          <p:cNvSpPr/>
          <p:nvPr/>
        </p:nvSpPr>
        <p:spPr>
          <a:xfrm>
            <a:off x="457200" y="3712464"/>
            <a:ext cx="8229600" cy="102412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6" name="Shape 14"/>
          <p:cNvSpPr/>
          <p:nvPr/>
        </p:nvSpPr>
        <p:spPr>
          <a:xfrm>
            <a:off x="457200" y="3712464"/>
            <a:ext cx="640080" cy="1024128"/>
          </a:xfrm>
          <a:prstGeom prst="rect">
            <a:avLst/>
          </a:prstGeom>
          <a:solidFill>
            <a:srgbClr val="1B2A4A"/>
          </a:solidFill>
          <a:ln w="12700">
            <a:solidFill>
              <a:srgbClr val="1B2A4A"/>
            </a:solidFill>
            <a:prstDash val="solid"/>
          </a:ln>
        </p:spPr>
      </p:sp>
      <p:sp>
        <p:nvSpPr>
          <p:cNvPr id="17" name="Text 15"/>
          <p:cNvSpPr/>
          <p:nvPr/>
        </p:nvSpPr>
        <p:spPr>
          <a:xfrm>
            <a:off x="457200" y="3986784"/>
            <a:ext cx="640080" cy="457200"/>
          </a:xfrm>
          <a:prstGeom prst="rect">
            <a:avLst/>
          </a:prstGeom>
          <a:noFill/>
          <a:ln/>
        </p:spPr>
        <p:txBody>
          <a:bodyPr wrap="square" rtlCol="0" anchor="ctr"/>
          <a:lstStyle/>
          <a:p>
            <a:pPr algn="ctr" indent="0" marL="0">
              <a:buNone/>
            </a:pPr>
            <a:r>
              <a:rPr lang="en-US" sz="2400" b="1" dirty="0">
                <a:solidFill>
                  <a:srgbClr val="C9A84C"/>
                </a:solidFill>
                <a:latin typeface="Palatino Linotype" pitchFamily="34" charset="0"/>
                <a:ea typeface="Palatino Linotype" pitchFamily="34" charset="-122"/>
                <a:cs typeface="Palatino Linotype" pitchFamily="34" charset="-120"/>
              </a:rPr>
              <a:t>3</a:t>
            </a:r>
            <a:endParaRPr lang="en-US" sz="2400" dirty="0"/>
          </a:p>
        </p:txBody>
      </p:sp>
      <p:sp>
        <p:nvSpPr>
          <p:cNvPr id="18" name="Text 16"/>
          <p:cNvSpPr/>
          <p:nvPr/>
        </p:nvSpPr>
        <p:spPr>
          <a:xfrm>
            <a:off x="1234440" y="3803904"/>
            <a:ext cx="7315200" cy="274320"/>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Enact GAAFA</a:t>
            </a:r>
            <a:endParaRPr lang="en-US" sz="1200" dirty="0"/>
          </a:p>
        </p:txBody>
      </p:sp>
      <p:sp>
        <p:nvSpPr>
          <p:cNvPr id="19" name="Text 17"/>
          <p:cNvSpPr/>
          <p:nvPr/>
        </p:nvSpPr>
        <p:spPr>
          <a:xfrm>
            <a:off x="1234440" y="4105656"/>
            <a:ext cx="7315200" cy="54864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Algorithmic impact assessments. Public registry of government AI systems. Fiduciary duties extended to AI-generated inferences. The first state to enact a GAAFA equivalent leads on government AI accountability.</a:t>
            </a:r>
            <a:endParaRPr lang="en-US" sz="10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III  |  THE COMMERCIAL CASE</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Why This Matters to the Identity Industry</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2715768" cy="34290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Shape 4"/>
          <p:cNvSpPr/>
          <p:nvPr/>
        </p:nvSpPr>
        <p:spPr>
          <a:xfrm>
            <a:off x="457200" y="1371600"/>
            <a:ext cx="2715768" cy="91440"/>
          </a:xfrm>
          <a:prstGeom prst="rect">
            <a:avLst/>
          </a:prstGeom>
          <a:solidFill>
            <a:srgbClr val="C9A84C"/>
          </a:solidFill>
          <a:ln w="12700">
            <a:solidFill>
              <a:srgbClr val="C9A84C"/>
            </a:solidFill>
            <a:prstDash val="solid"/>
          </a:ln>
        </p:spPr>
      </p:sp>
      <p:sp>
        <p:nvSpPr>
          <p:cNvPr id="7" name="Text 5"/>
          <p:cNvSpPr/>
          <p:nvPr/>
        </p:nvSpPr>
        <p:spPr>
          <a:xfrm>
            <a:off x="594360" y="1517904"/>
            <a:ext cx="242316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The Regulatory Horizon</a:t>
            </a:r>
            <a:endParaRPr lang="en-US" sz="1100" dirty="0"/>
          </a:p>
        </p:txBody>
      </p:sp>
      <p:sp>
        <p:nvSpPr>
          <p:cNvPr id="8" name="Text 6"/>
          <p:cNvSpPr/>
          <p:nvPr/>
        </p:nvSpPr>
        <p:spPr>
          <a:xfrm>
            <a:off x="594360" y="1847088"/>
            <a:ext cx="2423160" cy="28803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Utah is first; others will follow. Identity systems that cannot support selective disclosure will face mandatory retrofit or replacement. Server-retrieval architectures that enable phone-home tracking will be legislatively prohibited. These are not hypothetical future risks. Utah has already acted.</a:t>
            </a:r>
            <a:endParaRPr lang="en-US" sz="1000" dirty="0"/>
          </a:p>
        </p:txBody>
      </p:sp>
      <p:sp>
        <p:nvSpPr>
          <p:cNvPr id="9" name="Shape 7"/>
          <p:cNvSpPr/>
          <p:nvPr/>
        </p:nvSpPr>
        <p:spPr>
          <a:xfrm>
            <a:off x="3355848" y="1371600"/>
            <a:ext cx="2715768" cy="34290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0" name="Shape 8"/>
          <p:cNvSpPr/>
          <p:nvPr/>
        </p:nvSpPr>
        <p:spPr>
          <a:xfrm>
            <a:off x="3355848" y="1371600"/>
            <a:ext cx="2715768" cy="91440"/>
          </a:xfrm>
          <a:prstGeom prst="rect">
            <a:avLst/>
          </a:prstGeom>
          <a:solidFill>
            <a:srgbClr val="C9A84C"/>
          </a:solidFill>
          <a:ln w="12700">
            <a:solidFill>
              <a:srgbClr val="C9A84C"/>
            </a:solidFill>
            <a:prstDash val="solid"/>
          </a:ln>
        </p:spPr>
      </p:sp>
      <p:sp>
        <p:nvSpPr>
          <p:cNvPr id="11" name="Text 9"/>
          <p:cNvSpPr/>
          <p:nvPr/>
        </p:nvSpPr>
        <p:spPr>
          <a:xfrm>
            <a:off x="3493008" y="1517904"/>
            <a:ext cx="242316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Build to It Now</a:t>
            </a:r>
            <a:endParaRPr lang="en-US" sz="1100" dirty="0"/>
          </a:p>
        </p:txBody>
      </p:sp>
      <p:sp>
        <p:nvSpPr>
          <p:cNvPr id="12" name="Text 10"/>
          <p:cNvSpPr/>
          <p:nvPr/>
        </p:nvSpPr>
        <p:spPr>
          <a:xfrm>
            <a:off x="3493008" y="1847088"/>
            <a:ext cx="2423160" cy="28803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Systems designed for fiduciary compliance from the start are cheaper to build than retrofitted ones. Selective disclosure and zero-knowledge verification are not niche features for privacy purists. They will be baseline requirements. Vendors who lead on compliance define the standard others are measured against.</a:t>
            </a:r>
            <a:endParaRPr lang="en-US" sz="1000" dirty="0"/>
          </a:p>
        </p:txBody>
      </p:sp>
      <p:sp>
        <p:nvSpPr>
          <p:cNvPr id="13" name="Shape 11"/>
          <p:cNvSpPr/>
          <p:nvPr/>
        </p:nvSpPr>
        <p:spPr>
          <a:xfrm>
            <a:off x="6254496" y="1371600"/>
            <a:ext cx="2715768" cy="34290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4" name="Shape 12"/>
          <p:cNvSpPr/>
          <p:nvPr/>
        </p:nvSpPr>
        <p:spPr>
          <a:xfrm>
            <a:off x="6254496" y="1371600"/>
            <a:ext cx="2715768" cy="91440"/>
          </a:xfrm>
          <a:prstGeom prst="rect">
            <a:avLst/>
          </a:prstGeom>
          <a:solidFill>
            <a:srgbClr val="C9A84C"/>
          </a:solidFill>
          <a:ln w="12700">
            <a:solidFill>
              <a:srgbClr val="C9A84C"/>
            </a:solidFill>
            <a:prstDash val="solid"/>
          </a:ln>
        </p:spPr>
      </p:sp>
      <p:sp>
        <p:nvSpPr>
          <p:cNvPr id="15" name="Text 13"/>
          <p:cNvSpPr/>
          <p:nvPr/>
        </p:nvSpPr>
        <p:spPr>
          <a:xfrm>
            <a:off x="6391656" y="1517904"/>
            <a:ext cx="2423160" cy="274320"/>
          </a:xfrm>
          <a:prstGeom prst="rect">
            <a:avLst/>
          </a:prstGeom>
          <a:noFill/>
          <a:ln/>
        </p:spPr>
        <p:txBody>
          <a:bodyPr wrap="square" rtlCol="0" anchor="ctr"/>
          <a:lstStyle/>
          <a:p>
            <a:pPr indent="0" marL="0">
              <a:buNone/>
            </a:pPr>
            <a:r>
              <a:rPr lang="en-US" sz="1100" b="1" dirty="0">
                <a:solidFill>
                  <a:srgbClr val="1B2A4A"/>
                </a:solidFill>
                <a:latin typeface="Palatino Linotype" pitchFamily="34" charset="0"/>
                <a:ea typeface="Palatino Linotype" pitchFamily="34" charset="-122"/>
                <a:cs typeface="Palatino Linotype" pitchFamily="34" charset="-120"/>
              </a:rPr>
              <a:t>The Interoperability Dividend</a:t>
            </a:r>
            <a:endParaRPr lang="en-US" sz="1100" dirty="0"/>
          </a:p>
        </p:txBody>
      </p:sp>
      <p:sp>
        <p:nvSpPr>
          <p:cNvPr id="16" name="Text 14"/>
          <p:cNvSpPr/>
          <p:nvPr/>
        </p:nvSpPr>
        <p:spPr>
          <a:xfrm>
            <a:off x="6391656" y="1847088"/>
            <a:ext cx="2423160" cy="28803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A uniform multi-state framework means one compliance architecture, not fifty state variations. Open-standards-based credentials aligned with fiduciary principles serve both legal compliance and market reach. Standards bodies that align with this framework shape the legal requirements, not just the technical ones.</a:t>
            </a:r>
            <a:endParaRPr lang="en-US" sz="1000" dirty="0"/>
          </a:p>
        </p:txBody>
      </p:sp>
      <p:sp>
        <p:nvSpPr>
          <p:cNvPr id="17" name="Text 15"/>
          <p:cNvSpPr/>
          <p:nvPr/>
        </p:nvSpPr>
        <p:spPr>
          <a:xfrm>
            <a:off x="457200" y="4754880"/>
            <a:ext cx="8686800" cy="256032"/>
          </a:xfrm>
          <a:prstGeom prst="rect">
            <a:avLst/>
          </a:prstGeom>
          <a:noFill/>
          <a:ln/>
        </p:spPr>
        <p:txBody>
          <a:bodyPr wrap="square" rtlCol="0" anchor="ctr"/>
          <a:lstStyle/>
          <a:p>
            <a:pPr algn="ctr" indent="0" marL="0">
              <a:buNone/>
            </a:pPr>
            <a:r>
              <a:rPr lang="en-US" sz="1100" i="1" dirty="0">
                <a:solidFill>
                  <a:srgbClr val="C9A84C"/>
                </a:solidFill>
                <a:latin typeface="Georgia" pitchFamily="34" charset="0"/>
                <a:ea typeface="Georgia" pitchFamily="34" charset="-122"/>
                <a:cs typeface="Georgia" pitchFamily="34" charset="-120"/>
              </a:rPr>
              <a:t>The direction of travel is clear. The question is whether your systems are ready when it arrives.</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DISCUSSION</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Questions Worth Asking</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89888"/>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Text 4"/>
          <p:cNvSpPr/>
          <p:nvPr/>
        </p:nvSpPr>
        <p:spPr>
          <a:xfrm>
            <a:off x="594360" y="1463040"/>
            <a:ext cx="2011680" cy="201168"/>
          </a:xfrm>
          <a:prstGeom prst="rect">
            <a:avLst/>
          </a:prstGeom>
          <a:noFill/>
          <a:ln/>
        </p:spPr>
        <p:txBody>
          <a:bodyPr wrap="square" rtlCol="0" anchor="ctr"/>
          <a:lstStyle/>
          <a:p>
            <a:pPr indent="0" marL="0">
              <a:buNone/>
            </a:pPr>
            <a:r>
              <a:rPr lang="en-US" sz="1000" b="1" dirty="0">
                <a:solidFill>
                  <a:srgbClr val="C9A84C"/>
                </a:solidFill>
                <a:latin typeface="Georgia" pitchFamily="34" charset="0"/>
                <a:ea typeface="Georgia" pitchFamily="34" charset="-122"/>
                <a:cs typeface="Georgia" pitchFamily="34" charset="-120"/>
              </a:rPr>
              <a:t>For identity vendors:</a:t>
            </a:r>
            <a:endParaRPr lang="en-US" sz="1000" dirty="0"/>
          </a:p>
        </p:txBody>
      </p:sp>
      <p:sp>
        <p:nvSpPr>
          <p:cNvPr id="7" name="Text 5"/>
          <p:cNvSpPr/>
          <p:nvPr/>
        </p:nvSpPr>
        <p:spPr>
          <a:xfrm>
            <a:off x="594360" y="1664208"/>
            <a:ext cx="77724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Does your current architecture support selective disclosure and credential revocation by the individual? If not, what is your migration path, and when does that need to happen to be ahead of legislative requirements?</a:t>
            </a:r>
            <a:endParaRPr lang="en-US" sz="1000" dirty="0"/>
          </a:p>
        </p:txBody>
      </p:sp>
      <p:sp>
        <p:nvSpPr>
          <p:cNvPr id="8" name="Shape 6"/>
          <p:cNvSpPr/>
          <p:nvPr/>
        </p:nvSpPr>
        <p:spPr>
          <a:xfrm>
            <a:off x="457200" y="2258568"/>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9" name="Text 7"/>
          <p:cNvSpPr/>
          <p:nvPr/>
        </p:nvSpPr>
        <p:spPr>
          <a:xfrm>
            <a:off x="594360" y="2331720"/>
            <a:ext cx="2011680" cy="201168"/>
          </a:xfrm>
          <a:prstGeom prst="rect">
            <a:avLst/>
          </a:prstGeom>
          <a:noFill/>
          <a:ln/>
        </p:spPr>
        <p:txBody>
          <a:bodyPr wrap="square" rtlCol="0" anchor="ctr"/>
          <a:lstStyle/>
          <a:p>
            <a:pPr indent="0" marL="0">
              <a:buNone/>
            </a:pPr>
            <a:r>
              <a:rPr lang="en-US" sz="1000" b="1" dirty="0">
                <a:solidFill>
                  <a:srgbClr val="C9A84C"/>
                </a:solidFill>
                <a:latin typeface="Georgia" pitchFamily="34" charset="0"/>
                <a:ea typeface="Georgia" pitchFamily="34" charset="-122"/>
                <a:cs typeface="Georgia" pitchFamily="34" charset="-120"/>
              </a:rPr>
              <a:t>For protocol designers:</a:t>
            </a:r>
            <a:endParaRPr lang="en-US" sz="1000" dirty="0"/>
          </a:p>
        </p:txBody>
      </p:sp>
      <p:sp>
        <p:nvSpPr>
          <p:cNvPr id="10" name="Text 8"/>
          <p:cNvSpPr/>
          <p:nvPr/>
        </p:nvSpPr>
        <p:spPr>
          <a:xfrm>
            <a:off x="594360" y="2532888"/>
            <a:ext cx="77724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Can the systems you are building today operate in compliance with a framework that prohibits server retrieval and mandates data minimization? Are there design assumptions baked into your protocols that will have to change?</a:t>
            </a:r>
            <a:endParaRPr lang="en-US" sz="1000" dirty="0"/>
          </a:p>
        </p:txBody>
      </p:sp>
      <p:sp>
        <p:nvSpPr>
          <p:cNvPr id="11" name="Shape 9"/>
          <p:cNvSpPr/>
          <p:nvPr/>
        </p:nvSpPr>
        <p:spPr>
          <a:xfrm>
            <a:off x="457200" y="3127248"/>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2" name="Text 10"/>
          <p:cNvSpPr/>
          <p:nvPr/>
        </p:nvSpPr>
        <p:spPr>
          <a:xfrm>
            <a:off x="594360" y="3200400"/>
            <a:ext cx="2011680" cy="201168"/>
          </a:xfrm>
          <a:prstGeom prst="rect">
            <a:avLst/>
          </a:prstGeom>
          <a:noFill/>
          <a:ln/>
        </p:spPr>
        <p:txBody>
          <a:bodyPr wrap="square" rtlCol="0" anchor="ctr"/>
          <a:lstStyle/>
          <a:p>
            <a:pPr indent="0" marL="0">
              <a:buNone/>
            </a:pPr>
            <a:r>
              <a:rPr lang="en-US" sz="1000" b="1" dirty="0">
                <a:solidFill>
                  <a:srgbClr val="C9A84C"/>
                </a:solidFill>
                <a:latin typeface="Georgia" pitchFamily="34" charset="0"/>
                <a:ea typeface="Georgia" pitchFamily="34" charset="-122"/>
                <a:cs typeface="Georgia" pitchFamily="34" charset="-120"/>
              </a:rPr>
              <a:t>For standards bodies:</a:t>
            </a:r>
            <a:endParaRPr lang="en-US" sz="1000" dirty="0"/>
          </a:p>
        </p:txBody>
      </p:sp>
      <p:sp>
        <p:nvSpPr>
          <p:cNvPr id="13" name="Text 11"/>
          <p:cNvSpPr/>
          <p:nvPr/>
        </p:nvSpPr>
        <p:spPr>
          <a:xfrm>
            <a:off x="594360" y="3401568"/>
            <a:ext cx="77724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Are the interoperability standards you are developing aligned with statutory fiduciary requirements? The ISO 18013-5 standard's server retrieval capability is precisely what Utah's SB 260 prohibits. That is a conflict between a standard and a statute.</a:t>
            </a:r>
            <a:endParaRPr lang="en-US" sz="1000" dirty="0"/>
          </a:p>
        </p:txBody>
      </p:sp>
      <p:sp>
        <p:nvSpPr>
          <p:cNvPr id="14" name="Shape 12"/>
          <p:cNvSpPr/>
          <p:nvPr/>
        </p:nvSpPr>
        <p:spPr>
          <a:xfrm>
            <a:off x="457200" y="3995928"/>
            <a:ext cx="8229600" cy="749808"/>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5" name="Text 13"/>
          <p:cNvSpPr/>
          <p:nvPr/>
        </p:nvSpPr>
        <p:spPr>
          <a:xfrm>
            <a:off x="594360" y="4069080"/>
            <a:ext cx="2011680" cy="201168"/>
          </a:xfrm>
          <a:prstGeom prst="rect">
            <a:avLst/>
          </a:prstGeom>
          <a:noFill/>
          <a:ln/>
        </p:spPr>
        <p:txBody>
          <a:bodyPr wrap="square" rtlCol="0" anchor="ctr"/>
          <a:lstStyle/>
          <a:p>
            <a:pPr indent="0" marL="0">
              <a:buNone/>
            </a:pPr>
            <a:r>
              <a:rPr lang="en-US" sz="1000" b="1" dirty="0">
                <a:solidFill>
                  <a:srgbClr val="C9A84C"/>
                </a:solidFill>
                <a:latin typeface="Georgia" pitchFamily="34" charset="0"/>
                <a:ea typeface="Georgia" pitchFamily="34" charset="-122"/>
                <a:cs typeface="Georgia" pitchFamily="34" charset="-120"/>
              </a:rPr>
              <a:t>For everyone:</a:t>
            </a:r>
            <a:endParaRPr lang="en-US" sz="1000" dirty="0"/>
          </a:p>
        </p:txBody>
      </p:sp>
      <p:sp>
        <p:nvSpPr>
          <p:cNvPr id="16" name="Text 14"/>
          <p:cNvSpPr/>
          <p:nvPr/>
        </p:nvSpPr>
        <p:spPr>
          <a:xfrm>
            <a:off x="594360" y="4270248"/>
            <a:ext cx="7772400" cy="4114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How many of you have built systems in the last five years that you are now retrofitting to meet a compliance requirement that did not exist when you built them? That is the situation you are trying to avoid here.</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C9A84C"/>
          </a:solidFill>
          <a:ln w="12700">
            <a:solidFill>
              <a:srgbClr val="C9A84C"/>
            </a:solidFill>
            <a:prstDash val="solid"/>
          </a:ln>
        </p:spPr>
      </p:sp>
      <p:sp>
        <p:nvSpPr>
          <p:cNvPr id="3" name="Text 1"/>
          <p:cNvSpPr/>
          <p:nvPr/>
        </p:nvSpPr>
        <p:spPr>
          <a:xfrm>
            <a:off x="502920" y="502920"/>
            <a:ext cx="8229600" cy="365760"/>
          </a:xfrm>
          <a:prstGeom prst="rect">
            <a:avLst/>
          </a:prstGeom>
          <a:noFill/>
          <a:ln/>
        </p:spPr>
        <p:txBody>
          <a:bodyPr wrap="square" rtlCol="0" anchor="ctr"/>
          <a:lstStyle/>
          <a:p>
            <a:pPr indent="0" marL="0">
              <a:buNone/>
            </a:pPr>
            <a:r>
              <a:rPr lang="en-US" sz="1100" b="1" spc="400" kern="0" dirty="0">
                <a:solidFill>
                  <a:srgbClr val="C9A84C"/>
                </a:solidFill>
                <a:latin typeface="Palatino Linotype" pitchFamily="34" charset="0"/>
                <a:ea typeface="Palatino Linotype" pitchFamily="34" charset="-122"/>
                <a:cs typeface="Palatino Linotype" pitchFamily="34" charset="-120"/>
              </a:rPr>
              <a:t>THE FIDUCIARY COMMONS</a:t>
            </a:r>
            <a:endParaRPr lang="en-US" sz="1100" dirty="0"/>
          </a:p>
        </p:txBody>
      </p:sp>
      <p:sp>
        <p:nvSpPr>
          <p:cNvPr id="4" name="Text 2"/>
          <p:cNvSpPr/>
          <p:nvPr/>
        </p:nvSpPr>
        <p:spPr>
          <a:xfrm>
            <a:off x="502920" y="960120"/>
            <a:ext cx="8229600" cy="502920"/>
          </a:xfrm>
          <a:prstGeom prst="rect">
            <a:avLst/>
          </a:prstGeom>
          <a:noFill/>
          <a:ln/>
        </p:spPr>
        <p:txBody>
          <a:bodyPr wrap="square" rtlCol="0" anchor="ctr"/>
          <a:lstStyle/>
          <a:p>
            <a:pPr indent="0" marL="0">
              <a:buNone/>
            </a:pPr>
            <a:r>
              <a:rPr lang="en-US" sz="2800" b="1" dirty="0">
                <a:solidFill>
                  <a:srgbClr val="FFFFFF"/>
                </a:solidFill>
                <a:latin typeface="Palatino Linotype" pitchFamily="34" charset="0"/>
                <a:ea typeface="Palatino Linotype" pitchFamily="34" charset="-122"/>
                <a:cs typeface="Palatino Linotype" pitchFamily="34" charset="-120"/>
              </a:rPr>
              <a:t>Next Steps</a:t>
            </a:r>
            <a:endParaRPr lang="en-US" sz="2800" dirty="0"/>
          </a:p>
        </p:txBody>
      </p:sp>
      <p:sp>
        <p:nvSpPr>
          <p:cNvPr id="5" name="Shape 3"/>
          <p:cNvSpPr/>
          <p:nvPr/>
        </p:nvSpPr>
        <p:spPr>
          <a:xfrm>
            <a:off x="502920" y="1508760"/>
            <a:ext cx="8138160" cy="36576"/>
          </a:xfrm>
          <a:prstGeom prst="rect">
            <a:avLst/>
          </a:prstGeom>
          <a:solidFill>
            <a:srgbClr val="C9A84C"/>
          </a:solidFill>
          <a:ln w="12700">
            <a:solidFill>
              <a:srgbClr val="C9A84C"/>
            </a:solidFill>
            <a:prstDash val="solid"/>
          </a:ln>
        </p:spPr>
      </p:sp>
      <p:sp>
        <p:nvSpPr>
          <p:cNvPr id="6" name="Text 4"/>
          <p:cNvSpPr/>
          <p:nvPr/>
        </p:nvSpPr>
        <p:spPr>
          <a:xfrm>
            <a:off x="502920" y="1664208"/>
            <a:ext cx="8138160" cy="237744"/>
          </a:xfrm>
          <a:prstGeom prst="rect">
            <a:avLst/>
          </a:prstGeom>
          <a:noFill/>
          <a:ln/>
        </p:spPr>
        <p:txBody>
          <a:bodyPr wrap="square" rtlCol="0" anchor="ctr"/>
          <a:lstStyle/>
          <a:p>
            <a:pPr indent="0" marL="0">
              <a:buNone/>
            </a:pPr>
            <a:r>
              <a:rPr lang="en-US" sz="1100" b="1" dirty="0">
                <a:solidFill>
                  <a:srgbClr val="C9A84C"/>
                </a:solidFill>
                <a:latin typeface="Palatino Linotype" pitchFamily="34" charset="0"/>
                <a:ea typeface="Palatino Linotype" pitchFamily="34" charset="-122"/>
                <a:cs typeface="Palatino Linotype" pitchFamily="34" charset="-120"/>
              </a:rPr>
              <a:t>For states considering legislation:</a:t>
            </a:r>
            <a:endParaRPr lang="en-US" sz="1100" dirty="0"/>
          </a:p>
        </p:txBody>
      </p:sp>
      <p:sp>
        <p:nvSpPr>
          <p:cNvPr id="7" name="Text 5"/>
          <p:cNvSpPr/>
          <p:nvPr/>
        </p:nvSpPr>
        <p:spPr>
          <a:xfrm>
            <a:off x="502920" y="1920240"/>
            <a:ext cx="8138160" cy="347472"/>
          </a:xfrm>
          <a:prstGeom prst="rect">
            <a:avLst/>
          </a:prstGeom>
          <a:noFill/>
          <a:ln/>
        </p:spPr>
        <p:txBody>
          <a:bodyPr wrap="square" rtlCol="0" anchor="ctr"/>
          <a:lstStyle/>
          <a:p>
            <a:pPr indent="0" marL="0">
              <a:buNone/>
            </a:pPr>
            <a:r>
              <a:rPr lang="en-US" sz="1050" dirty="0">
                <a:solidFill>
                  <a:srgbClr val="E8D08A"/>
                </a:solidFill>
                <a:latin typeface="Georgia" pitchFamily="34" charset="0"/>
                <a:ea typeface="Georgia" pitchFamily="34" charset="-122"/>
                <a:cs typeface="Georgia" pitchFamily="34" charset="-120"/>
              </a:rPr>
              <a:t>Use Utah's SB 260 and SB 275 as the baseline. Add the private right of action. Engage with the GAAFA model statute. The template exists. The political path has been proven.</a:t>
            </a:r>
            <a:endParaRPr lang="en-US" sz="1050" dirty="0"/>
          </a:p>
        </p:txBody>
      </p:sp>
      <p:sp>
        <p:nvSpPr>
          <p:cNvPr id="8" name="Text 6"/>
          <p:cNvSpPr/>
          <p:nvPr/>
        </p:nvSpPr>
        <p:spPr>
          <a:xfrm>
            <a:off x="502920" y="2468880"/>
            <a:ext cx="8138160" cy="237744"/>
          </a:xfrm>
          <a:prstGeom prst="rect">
            <a:avLst/>
          </a:prstGeom>
          <a:noFill/>
          <a:ln/>
        </p:spPr>
        <p:txBody>
          <a:bodyPr wrap="square" rtlCol="0" anchor="ctr"/>
          <a:lstStyle/>
          <a:p>
            <a:pPr indent="0" marL="0">
              <a:buNone/>
            </a:pPr>
            <a:r>
              <a:rPr lang="en-US" sz="1100" b="1" dirty="0">
                <a:solidFill>
                  <a:srgbClr val="C9A84C"/>
                </a:solidFill>
                <a:latin typeface="Palatino Linotype" pitchFamily="34" charset="0"/>
                <a:ea typeface="Palatino Linotype" pitchFamily="34" charset="-122"/>
                <a:cs typeface="Palatino Linotype" pitchFamily="34" charset="-120"/>
              </a:rPr>
              <a:t>For identity vendors and protocol builders:</a:t>
            </a:r>
            <a:endParaRPr lang="en-US" sz="1100" dirty="0"/>
          </a:p>
        </p:txBody>
      </p:sp>
      <p:sp>
        <p:nvSpPr>
          <p:cNvPr id="9" name="Text 7"/>
          <p:cNvSpPr/>
          <p:nvPr/>
        </p:nvSpPr>
        <p:spPr>
          <a:xfrm>
            <a:off x="502920" y="2724912"/>
            <a:ext cx="8138160" cy="347472"/>
          </a:xfrm>
          <a:prstGeom prst="rect">
            <a:avLst/>
          </a:prstGeom>
          <a:noFill/>
          <a:ln/>
        </p:spPr>
        <p:txBody>
          <a:bodyPr wrap="square" rtlCol="0" anchor="ctr"/>
          <a:lstStyle/>
          <a:p>
            <a:pPr indent="0" marL="0">
              <a:buNone/>
            </a:pPr>
            <a:r>
              <a:rPr lang="en-US" sz="1050" dirty="0">
                <a:solidFill>
                  <a:srgbClr val="E8D08A"/>
                </a:solidFill>
                <a:latin typeface="Georgia" pitchFamily="34" charset="0"/>
                <a:ea typeface="Georgia" pitchFamily="34" charset="-122"/>
                <a:cs typeface="Georgia" pitchFamily="34" charset="-120"/>
              </a:rPr>
              <a:t>Audit your architectures for selective disclosure and minimization readiness. Engage with state legislative processes early: your technical expertise shapes the rulemaking rather than just responding to it.</a:t>
            </a:r>
            <a:endParaRPr lang="en-US" sz="1050" dirty="0"/>
          </a:p>
        </p:txBody>
      </p:sp>
      <p:sp>
        <p:nvSpPr>
          <p:cNvPr id="10" name="Text 8"/>
          <p:cNvSpPr/>
          <p:nvPr/>
        </p:nvSpPr>
        <p:spPr>
          <a:xfrm>
            <a:off x="502920" y="3273552"/>
            <a:ext cx="8138160" cy="237744"/>
          </a:xfrm>
          <a:prstGeom prst="rect">
            <a:avLst/>
          </a:prstGeom>
          <a:noFill/>
          <a:ln/>
        </p:spPr>
        <p:txBody>
          <a:bodyPr wrap="square" rtlCol="0" anchor="ctr"/>
          <a:lstStyle/>
          <a:p>
            <a:pPr indent="0" marL="0">
              <a:buNone/>
            </a:pPr>
            <a:r>
              <a:rPr lang="en-US" sz="1100" b="1" dirty="0">
                <a:solidFill>
                  <a:srgbClr val="C9A84C"/>
                </a:solidFill>
                <a:latin typeface="Palatino Linotype" pitchFamily="34" charset="0"/>
                <a:ea typeface="Palatino Linotype" pitchFamily="34" charset="-122"/>
                <a:cs typeface="Palatino Linotype" pitchFamily="34" charset="-120"/>
              </a:rPr>
              <a:t>For standards bodies:</a:t>
            </a:r>
            <a:endParaRPr lang="en-US" sz="1100" dirty="0"/>
          </a:p>
        </p:txBody>
      </p:sp>
      <p:sp>
        <p:nvSpPr>
          <p:cNvPr id="11" name="Text 9"/>
          <p:cNvSpPr/>
          <p:nvPr/>
        </p:nvSpPr>
        <p:spPr>
          <a:xfrm>
            <a:off x="502920" y="3529584"/>
            <a:ext cx="8138160" cy="347472"/>
          </a:xfrm>
          <a:prstGeom prst="rect">
            <a:avLst/>
          </a:prstGeom>
          <a:noFill/>
          <a:ln/>
        </p:spPr>
        <p:txBody>
          <a:bodyPr wrap="square" rtlCol="0" anchor="ctr"/>
          <a:lstStyle/>
          <a:p>
            <a:pPr indent="0" marL="0">
              <a:buNone/>
            </a:pPr>
            <a:r>
              <a:rPr lang="en-US" sz="1050" dirty="0">
                <a:solidFill>
                  <a:srgbClr val="E8D08A"/>
                </a:solidFill>
                <a:latin typeface="Georgia" pitchFamily="34" charset="0"/>
                <a:ea typeface="Georgia" pitchFamily="34" charset="-122"/>
                <a:cs typeface="Georgia" pitchFamily="34" charset="-120"/>
              </a:rPr>
              <a:t>Ensure your interoperability standards are compatible with fiduciary statutory requirements. Advocate for convergence: legal frameworks and technical standards need to arrive at the same place.</a:t>
            </a:r>
            <a:endParaRPr lang="en-US" sz="1050" dirty="0"/>
          </a:p>
        </p:txBody>
      </p:sp>
      <p:sp>
        <p:nvSpPr>
          <p:cNvPr id="12" name="Shape 10"/>
          <p:cNvSpPr/>
          <p:nvPr/>
        </p:nvSpPr>
        <p:spPr>
          <a:xfrm>
            <a:off x="502920" y="4114800"/>
            <a:ext cx="8138160" cy="896112"/>
          </a:xfrm>
          <a:prstGeom prst="rect">
            <a:avLst/>
          </a:prstGeom>
          <a:solidFill>
            <a:srgbClr val="111D33"/>
          </a:solidFill>
          <a:ln w="12700">
            <a:solidFill>
              <a:srgbClr val="C9A84C"/>
            </a:solidFill>
            <a:prstDash val="solid"/>
          </a:ln>
        </p:spPr>
      </p:sp>
      <p:sp>
        <p:nvSpPr>
          <p:cNvPr id="13" name="Text 11"/>
          <p:cNvSpPr/>
          <p:nvPr/>
        </p:nvSpPr>
        <p:spPr>
          <a:xfrm>
            <a:off x="685800" y="4206240"/>
            <a:ext cx="4572000" cy="347472"/>
          </a:xfrm>
          <a:prstGeom prst="rect">
            <a:avLst/>
          </a:prstGeom>
          <a:noFill/>
          <a:ln/>
        </p:spPr>
        <p:txBody>
          <a:bodyPr wrap="square" rtlCol="0" anchor="ctr"/>
          <a:lstStyle/>
          <a:p>
            <a:pPr indent="0" marL="0">
              <a:buNone/>
            </a:pPr>
            <a:r>
              <a:rPr lang="en-US" sz="1800" b="1" dirty="0">
                <a:solidFill>
                  <a:srgbClr val="C9A84C"/>
                </a:solidFill>
                <a:latin typeface="Palatino Linotype" pitchFamily="34" charset="0"/>
                <a:ea typeface="Palatino Linotype" pitchFamily="34" charset="-122"/>
                <a:cs typeface="Palatino Linotype" pitchFamily="34" charset="-120"/>
              </a:rPr>
              <a:t>fiduciarycommons.com</a:t>
            </a:r>
            <a:endParaRPr lang="en-US" sz="1800" dirty="0"/>
          </a:p>
        </p:txBody>
      </p:sp>
      <p:sp>
        <p:nvSpPr>
          <p:cNvPr id="14" name="Text 12"/>
          <p:cNvSpPr/>
          <p:nvPr/>
        </p:nvSpPr>
        <p:spPr>
          <a:xfrm>
            <a:off x="685800" y="4572000"/>
            <a:ext cx="7680960" cy="256032"/>
          </a:xfrm>
          <a:prstGeom prst="rect">
            <a:avLst/>
          </a:prstGeom>
          <a:noFill/>
          <a:ln/>
        </p:spPr>
        <p:txBody>
          <a:bodyPr wrap="square" rtlCol="0" anchor="ctr"/>
          <a:lstStyle/>
          <a:p>
            <a:pPr indent="0" marL="0">
              <a:buNone/>
            </a:pPr>
            <a:r>
              <a:rPr lang="en-US" sz="950" dirty="0">
                <a:solidFill>
                  <a:srgbClr val="E8D08A"/>
                </a:solidFill>
                <a:latin typeface="Georgia" pitchFamily="34" charset="0"/>
                <a:ea typeface="Georgia" pitchFamily="34" charset="-122"/>
                <a:cs typeface="Georgia" pitchFamily="34" charset="-120"/>
              </a:rPr>
              <a:t>Model statutes: VIDA, PDTA, GAAFA  |  Legislative resources  |  michael@fiduciarycommons.com</a:t>
            </a:r>
            <a:endParaRPr lang="en-US" sz="9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THE FIDUCIARY COMMONS  |  SESSION 1 OF 3</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Three Movements</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417320"/>
            <a:ext cx="8229600" cy="9601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Shape 4"/>
          <p:cNvSpPr/>
          <p:nvPr/>
        </p:nvSpPr>
        <p:spPr>
          <a:xfrm>
            <a:off x="457200" y="1417320"/>
            <a:ext cx="91440" cy="960120"/>
          </a:xfrm>
          <a:prstGeom prst="rect">
            <a:avLst/>
          </a:prstGeom>
          <a:solidFill>
            <a:srgbClr val="C9A84C"/>
          </a:solidFill>
          <a:ln w="12700">
            <a:solidFill>
              <a:srgbClr val="C9A84C"/>
            </a:solidFill>
            <a:prstDash val="solid"/>
          </a:ln>
        </p:spPr>
      </p:sp>
      <p:sp>
        <p:nvSpPr>
          <p:cNvPr id="7" name="Text 5"/>
          <p:cNvSpPr/>
          <p:nvPr/>
        </p:nvSpPr>
        <p:spPr>
          <a:xfrm>
            <a:off x="685800" y="1508760"/>
            <a:ext cx="548640" cy="457200"/>
          </a:xfrm>
          <a:prstGeom prst="rect">
            <a:avLst/>
          </a:prstGeom>
          <a:noFill/>
          <a:ln/>
        </p:spPr>
        <p:txBody>
          <a:bodyPr wrap="square" rtlCol="0" anchor="ctr"/>
          <a:lstStyle/>
          <a:p>
            <a:pPr indent="0" marL="0">
              <a:buNone/>
            </a:pPr>
            <a:r>
              <a:rPr lang="en-US" sz="2200" b="1" dirty="0">
                <a:solidFill>
                  <a:srgbClr val="C9A84C"/>
                </a:solidFill>
                <a:latin typeface="Palatino Linotype" pitchFamily="34" charset="0"/>
                <a:ea typeface="Palatino Linotype" pitchFamily="34" charset="-122"/>
                <a:cs typeface="Palatino Linotype" pitchFamily="34" charset="-120"/>
              </a:rPr>
              <a:t>I</a:t>
            </a:r>
            <a:endParaRPr lang="en-US" sz="2200" dirty="0"/>
          </a:p>
        </p:txBody>
      </p:sp>
      <p:sp>
        <p:nvSpPr>
          <p:cNvPr id="8" name="Text 6"/>
          <p:cNvSpPr/>
          <p:nvPr/>
        </p:nvSpPr>
        <p:spPr>
          <a:xfrm>
            <a:off x="1325880" y="1508760"/>
            <a:ext cx="7132320" cy="274320"/>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The Theoretical Framework</a:t>
            </a:r>
            <a:endParaRPr lang="en-US" sz="1300" dirty="0"/>
          </a:p>
        </p:txBody>
      </p:sp>
      <p:sp>
        <p:nvSpPr>
          <p:cNvPr id="9" name="Text 7"/>
          <p:cNvSpPr/>
          <p:nvPr/>
        </p:nvSpPr>
        <p:spPr>
          <a:xfrm>
            <a:off x="1325880" y="1801368"/>
            <a:ext cx="7132320" cy="457200"/>
          </a:xfrm>
          <a:prstGeom prst="rect">
            <a:avLst/>
          </a:prstGeom>
          <a:noFill/>
          <a:ln/>
        </p:spPr>
        <p:txBody>
          <a:bodyPr wrap="square" rtlCol="0" anchor="ctr"/>
          <a:lstStyle/>
          <a:p>
            <a:pPr indent="0" marL="0">
              <a:buNone/>
            </a:pPr>
            <a:r>
              <a:rPr lang="en-US" sz="1100" dirty="0">
                <a:solidFill>
                  <a:srgbClr val="6B7280"/>
                </a:solidFill>
                <a:latin typeface="Georgia" pitchFamily="34" charset="0"/>
                <a:ea typeface="Georgia" pitchFamily="34" charset="-122"/>
                <a:cs typeface="Georgia" pitchFamily="34" charset="-120"/>
              </a:rPr>
              <a:t>From the nature of facts through to the constitutional obligations that follow. The fiduciary logic chain.</a:t>
            </a:r>
            <a:endParaRPr lang="en-US" sz="1100" dirty="0"/>
          </a:p>
        </p:txBody>
      </p:sp>
      <p:sp>
        <p:nvSpPr>
          <p:cNvPr id="10" name="Shape 8"/>
          <p:cNvSpPr/>
          <p:nvPr/>
        </p:nvSpPr>
        <p:spPr>
          <a:xfrm>
            <a:off x="457200" y="2514600"/>
            <a:ext cx="8229600" cy="9601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1" name="Shape 9"/>
          <p:cNvSpPr/>
          <p:nvPr/>
        </p:nvSpPr>
        <p:spPr>
          <a:xfrm>
            <a:off x="457200" y="2514600"/>
            <a:ext cx="91440" cy="960120"/>
          </a:xfrm>
          <a:prstGeom prst="rect">
            <a:avLst/>
          </a:prstGeom>
          <a:solidFill>
            <a:srgbClr val="C9A84C"/>
          </a:solidFill>
          <a:ln w="12700">
            <a:solidFill>
              <a:srgbClr val="C9A84C"/>
            </a:solidFill>
            <a:prstDash val="solid"/>
          </a:ln>
        </p:spPr>
      </p:sp>
      <p:sp>
        <p:nvSpPr>
          <p:cNvPr id="12" name="Text 10"/>
          <p:cNvSpPr/>
          <p:nvPr/>
        </p:nvSpPr>
        <p:spPr>
          <a:xfrm>
            <a:off x="685800" y="2606040"/>
            <a:ext cx="548640" cy="457200"/>
          </a:xfrm>
          <a:prstGeom prst="rect">
            <a:avLst/>
          </a:prstGeom>
          <a:noFill/>
          <a:ln/>
        </p:spPr>
        <p:txBody>
          <a:bodyPr wrap="square" rtlCol="0" anchor="ctr"/>
          <a:lstStyle/>
          <a:p>
            <a:pPr indent="0" marL="0">
              <a:buNone/>
            </a:pPr>
            <a:r>
              <a:rPr lang="en-US" sz="2200" b="1" dirty="0">
                <a:solidFill>
                  <a:srgbClr val="C9A84C"/>
                </a:solidFill>
                <a:latin typeface="Palatino Linotype" pitchFamily="34" charset="0"/>
                <a:ea typeface="Palatino Linotype" pitchFamily="34" charset="-122"/>
                <a:cs typeface="Palatino Linotype" pitchFamily="34" charset="-120"/>
              </a:rPr>
              <a:t>II</a:t>
            </a:r>
            <a:endParaRPr lang="en-US" sz="2200" dirty="0"/>
          </a:p>
        </p:txBody>
      </p:sp>
      <p:sp>
        <p:nvSpPr>
          <p:cNvPr id="13" name="Text 11"/>
          <p:cNvSpPr/>
          <p:nvPr/>
        </p:nvSpPr>
        <p:spPr>
          <a:xfrm>
            <a:off x="1325880" y="2606040"/>
            <a:ext cx="7132320" cy="274320"/>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What Utah Enacted</a:t>
            </a:r>
            <a:endParaRPr lang="en-US" sz="1300" dirty="0"/>
          </a:p>
        </p:txBody>
      </p:sp>
      <p:sp>
        <p:nvSpPr>
          <p:cNvPr id="14" name="Text 12"/>
          <p:cNvSpPr/>
          <p:nvPr/>
        </p:nvSpPr>
        <p:spPr>
          <a:xfrm>
            <a:off x="1325880" y="2898648"/>
            <a:ext cx="7132320" cy="457200"/>
          </a:xfrm>
          <a:prstGeom prst="rect">
            <a:avLst/>
          </a:prstGeom>
          <a:noFill/>
          <a:ln/>
        </p:spPr>
        <p:txBody>
          <a:bodyPr wrap="square" rtlCol="0" anchor="ctr"/>
          <a:lstStyle/>
          <a:p>
            <a:pPr indent="0" marL="0">
              <a:buNone/>
            </a:pPr>
            <a:r>
              <a:rPr lang="en-US" sz="1100" dirty="0">
                <a:solidFill>
                  <a:srgbClr val="6B7280"/>
                </a:solidFill>
                <a:latin typeface="Georgia" pitchFamily="34" charset="0"/>
                <a:ea typeface="Georgia" pitchFamily="34" charset="-122"/>
                <a:cs typeface="Georgia" pitchFamily="34" charset="-120"/>
              </a:rPr>
              <a:t>SB 260 and SB 275: what each accomplishes, what each leaves open, and the honest assessment of both.</a:t>
            </a:r>
            <a:endParaRPr lang="en-US" sz="1100" dirty="0"/>
          </a:p>
        </p:txBody>
      </p:sp>
      <p:sp>
        <p:nvSpPr>
          <p:cNvPr id="15" name="Shape 13"/>
          <p:cNvSpPr/>
          <p:nvPr/>
        </p:nvSpPr>
        <p:spPr>
          <a:xfrm>
            <a:off x="457200" y="3611880"/>
            <a:ext cx="8229600" cy="9601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6" name="Shape 14"/>
          <p:cNvSpPr/>
          <p:nvPr/>
        </p:nvSpPr>
        <p:spPr>
          <a:xfrm>
            <a:off x="457200" y="3611880"/>
            <a:ext cx="91440" cy="960120"/>
          </a:xfrm>
          <a:prstGeom prst="rect">
            <a:avLst/>
          </a:prstGeom>
          <a:solidFill>
            <a:srgbClr val="C9A84C"/>
          </a:solidFill>
          <a:ln w="12700">
            <a:solidFill>
              <a:srgbClr val="C9A84C"/>
            </a:solidFill>
            <a:prstDash val="solid"/>
          </a:ln>
        </p:spPr>
      </p:sp>
      <p:sp>
        <p:nvSpPr>
          <p:cNvPr id="17" name="Text 15"/>
          <p:cNvSpPr/>
          <p:nvPr/>
        </p:nvSpPr>
        <p:spPr>
          <a:xfrm>
            <a:off x="685800" y="3703320"/>
            <a:ext cx="548640" cy="457200"/>
          </a:xfrm>
          <a:prstGeom prst="rect">
            <a:avLst/>
          </a:prstGeom>
          <a:noFill/>
          <a:ln/>
        </p:spPr>
        <p:txBody>
          <a:bodyPr wrap="square" rtlCol="0" anchor="ctr"/>
          <a:lstStyle/>
          <a:p>
            <a:pPr indent="0" marL="0">
              <a:buNone/>
            </a:pPr>
            <a:r>
              <a:rPr lang="en-US" sz="2200" b="1" dirty="0">
                <a:solidFill>
                  <a:srgbClr val="C9A84C"/>
                </a:solidFill>
                <a:latin typeface="Palatino Linotype" pitchFamily="34" charset="0"/>
                <a:ea typeface="Palatino Linotype" pitchFamily="34" charset="-122"/>
                <a:cs typeface="Palatino Linotype" pitchFamily="34" charset="-120"/>
              </a:rPr>
              <a:t>III</a:t>
            </a:r>
            <a:endParaRPr lang="en-US" sz="2200" dirty="0"/>
          </a:p>
        </p:txBody>
      </p:sp>
      <p:sp>
        <p:nvSpPr>
          <p:cNvPr id="18" name="Text 16"/>
          <p:cNvSpPr/>
          <p:nvPr/>
        </p:nvSpPr>
        <p:spPr>
          <a:xfrm>
            <a:off x="1325880" y="3703320"/>
            <a:ext cx="7132320" cy="274320"/>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What Comes Next</a:t>
            </a:r>
            <a:endParaRPr lang="en-US" sz="1300" dirty="0"/>
          </a:p>
        </p:txBody>
      </p:sp>
      <p:sp>
        <p:nvSpPr>
          <p:cNvPr id="19" name="Text 17"/>
          <p:cNvSpPr/>
          <p:nvPr/>
        </p:nvSpPr>
        <p:spPr>
          <a:xfrm>
            <a:off x="1325880" y="3995928"/>
            <a:ext cx="7132320" cy="457200"/>
          </a:xfrm>
          <a:prstGeom prst="rect">
            <a:avLst/>
          </a:prstGeom>
          <a:noFill/>
          <a:ln/>
        </p:spPr>
        <p:txBody>
          <a:bodyPr wrap="square" rtlCol="0" anchor="ctr"/>
          <a:lstStyle/>
          <a:p>
            <a:pPr indent="0" marL="0">
              <a:buNone/>
            </a:pPr>
            <a:r>
              <a:rPr lang="en-US" sz="1100" dirty="0">
                <a:solidFill>
                  <a:srgbClr val="6B7280"/>
                </a:solidFill>
                <a:latin typeface="Georgia" pitchFamily="34" charset="0"/>
                <a:ea typeface="Georgia" pitchFamily="34" charset="-122"/>
                <a:cs typeface="Georgia" pitchFamily="34" charset="-120"/>
              </a:rPr>
              <a:t>The gaps, the enforcement problem, GAAFA as open territory, and a roadmap for states that follow.</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THEORETICAL FRAMEWORK</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Facts Cannot Be Owned</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98448"/>
            <a:ext cx="8229600" cy="256032"/>
          </a:xfrm>
          <a:prstGeom prst="rect">
            <a:avLst/>
          </a:prstGeom>
          <a:noFill/>
          <a:ln/>
        </p:spPr>
        <p:txBody>
          <a:bodyPr wrap="square" rtlCol="0" anchor="ctr"/>
          <a:lstStyle/>
          <a:p>
            <a:pPr indent="0" marL="0">
              <a:buNone/>
            </a:pPr>
            <a:r>
              <a:rPr lang="en-US" sz="1200" i="1" dirty="0">
                <a:solidFill>
                  <a:srgbClr val="6B7280"/>
                </a:solidFill>
                <a:latin typeface="Georgia" pitchFamily="34" charset="0"/>
                <a:ea typeface="Georgia" pitchFamily="34" charset="-122"/>
                <a:cs typeface="Georgia" pitchFamily="34" charset="-120"/>
              </a:rPr>
              <a:t>The foundational premise of everything that follows.</a:t>
            </a:r>
            <a:endParaRPr lang="en-US" sz="1200" dirty="0"/>
          </a:p>
        </p:txBody>
      </p:sp>
      <p:sp>
        <p:nvSpPr>
          <p:cNvPr id="6" name="Shape 4"/>
          <p:cNvSpPr/>
          <p:nvPr/>
        </p:nvSpPr>
        <p:spPr>
          <a:xfrm>
            <a:off x="457200" y="1645920"/>
            <a:ext cx="8229600" cy="9601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7" name="Shape 5"/>
          <p:cNvSpPr/>
          <p:nvPr/>
        </p:nvSpPr>
        <p:spPr>
          <a:xfrm>
            <a:off x="457200" y="1645920"/>
            <a:ext cx="91440" cy="960120"/>
          </a:xfrm>
          <a:prstGeom prst="rect">
            <a:avLst/>
          </a:prstGeom>
          <a:solidFill>
            <a:srgbClr val="C9A84C"/>
          </a:solidFill>
          <a:ln w="12700">
            <a:solidFill>
              <a:srgbClr val="C9A84C"/>
            </a:solidFill>
            <a:prstDash val="solid"/>
          </a:ln>
        </p:spPr>
      </p:sp>
      <p:sp>
        <p:nvSpPr>
          <p:cNvPr id="8" name="Text 6"/>
          <p:cNvSpPr/>
          <p:nvPr/>
        </p:nvSpPr>
        <p:spPr>
          <a:xfrm>
            <a:off x="685800" y="1737360"/>
            <a:ext cx="777240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Facts are discovered, not created.</a:t>
            </a:r>
            <a:endParaRPr lang="en-US" sz="1200" dirty="0"/>
          </a:p>
        </p:txBody>
      </p:sp>
      <p:sp>
        <p:nvSpPr>
          <p:cNvPr id="9" name="Text 7"/>
          <p:cNvSpPr/>
          <p:nvPr/>
        </p:nvSpPr>
        <p:spPr>
          <a:xfrm>
            <a:off x="685800" y="2011680"/>
            <a:ext cx="7772400" cy="502920"/>
          </a:xfrm>
          <a:prstGeom prst="rect">
            <a:avLst/>
          </a:prstGeom>
          <a:noFill/>
          <a:ln/>
        </p:spPr>
        <p:txBody>
          <a:bodyPr wrap="square" rtlCol="0" anchor="ctr"/>
          <a:lstStyle/>
          <a:p>
            <a:pPr indent="0" marL="0">
              <a:buNone/>
            </a:pPr>
            <a:r>
              <a:rPr lang="en-US" sz="1100" dirty="0">
                <a:solidFill>
                  <a:srgbClr val="6B7280"/>
                </a:solidFill>
                <a:latin typeface="Georgia" pitchFamily="34" charset="0"/>
                <a:ea typeface="Georgia" pitchFamily="34" charset="-122"/>
                <a:cs typeface="Georgia" pitchFamily="34" charset="-120"/>
              </a:rPr>
              <a:t>The Supreme Court confirmed this in Feist Publications (1991): facts belong to no one. A database may be proprietary. The facts inside it are not.</a:t>
            </a:r>
            <a:endParaRPr lang="en-US" sz="1100" dirty="0"/>
          </a:p>
        </p:txBody>
      </p:sp>
      <p:sp>
        <p:nvSpPr>
          <p:cNvPr id="10" name="Shape 8"/>
          <p:cNvSpPr/>
          <p:nvPr/>
        </p:nvSpPr>
        <p:spPr>
          <a:xfrm>
            <a:off x="457200" y="2743200"/>
            <a:ext cx="8229600" cy="9601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1" name="Shape 9"/>
          <p:cNvSpPr/>
          <p:nvPr/>
        </p:nvSpPr>
        <p:spPr>
          <a:xfrm>
            <a:off x="457200" y="2743200"/>
            <a:ext cx="91440" cy="960120"/>
          </a:xfrm>
          <a:prstGeom prst="rect">
            <a:avLst/>
          </a:prstGeom>
          <a:solidFill>
            <a:srgbClr val="C9A84C"/>
          </a:solidFill>
          <a:ln w="12700">
            <a:solidFill>
              <a:srgbClr val="C9A84C"/>
            </a:solidFill>
            <a:prstDash val="solid"/>
          </a:ln>
        </p:spPr>
      </p:sp>
      <p:sp>
        <p:nvSpPr>
          <p:cNvPr id="12" name="Text 10"/>
          <p:cNvSpPr/>
          <p:nvPr/>
        </p:nvSpPr>
        <p:spPr>
          <a:xfrm>
            <a:off x="685800" y="2834640"/>
            <a:ext cx="777240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"Data ownership" is a category error.</a:t>
            </a:r>
            <a:endParaRPr lang="en-US" sz="1200" dirty="0"/>
          </a:p>
        </p:txBody>
      </p:sp>
      <p:sp>
        <p:nvSpPr>
          <p:cNvPr id="13" name="Text 11"/>
          <p:cNvSpPr/>
          <p:nvPr/>
        </p:nvSpPr>
        <p:spPr>
          <a:xfrm>
            <a:off x="685800" y="3108960"/>
            <a:ext cx="7772400" cy="502920"/>
          </a:xfrm>
          <a:prstGeom prst="rect">
            <a:avLst/>
          </a:prstGeom>
          <a:noFill/>
          <a:ln/>
        </p:spPr>
        <p:txBody>
          <a:bodyPr wrap="square" rtlCol="0" anchor="ctr"/>
          <a:lstStyle/>
          <a:p>
            <a:pPr indent="0" marL="0">
              <a:buNone/>
            </a:pPr>
            <a:r>
              <a:rPr lang="en-US" sz="1100" dirty="0">
                <a:solidFill>
                  <a:srgbClr val="6B7280"/>
                </a:solidFill>
                <a:latin typeface="Georgia" pitchFamily="34" charset="0"/>
                <a:ea typeface="Georgia" pitchFamily="34" charset="-122"/>
                <a:cs typeface="Georgia" pitchFamily="34" charset="-120"/>
              </a:rPr>
              <a:t>It conflates control over a container with title to the content inside it. The container may be property. The facts are not.</a:t>
            </a:r>
            <a:endParaRPr lang="en-US" sz="1100" dirty="0"/>
          </a:p>
        </p:txBody>
      </p:sp>
      <p:sp>
        <p:nvSpPr>
          <p:cNvPr id="14" name="Shape 12"/>
          <p:cNvSpPr/>
          <p:nvPr/>
        </p:nvSpPr>
        <p:spPr>
          <a:xfrm>
            <a:off x="457200" y="3840480"/>
            <a:ext cx="8229600" cy="9601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5" name="Shape 13"/>
          <p:cNvSpPr/>
          <p:nvPr/>
        </p:nvSpPr>
        <p:spPr>
          <a:xfrm>
            <a:off x="457200" y="3840480"/>
            <a:ext cx="91440" cy="960120"/>
          </a:xfrm>
          <a:prstGeom prst="rect">
            <a:avLst/>
          </a:prstGeom>
          <a:solidFill>
            <a:srgbClr val="C9A84C"/>
          </a:solidFill>
          <a:ln w="12700">
            <a:solidFill>
              <a:srgbClr val="C9A84C"/>
            </a:solidFill>
            <a:prstDash val="solid"/>
          </a:ln>
        </p:spPr>
      </p:sp>
      <p:sp>
        <p:nvSpPr>
          <p:cNvPr id="16" name="Text 14"/>
          <p:cNvSpPr/>
          <p:nvPr/>
        </p:nvSpPr>
        <p:spPr>
          <a:xfrm>
            <a:off x="685800" y="3931920"/>
            <a:ext cx="7772400" cy="256032"/>
          </a:xfrm>
          <a:prstGeom prst="rect">
            <a:avLst/>
          </a:prstGeom>
          <a:noFill/>
          <a:ln/>
        </p:spPr>
        <p:txBody>
          <a:bodyPr wrap="square" rtlCol="0" anchor="ctr"/>
          <a:lstStyle/>
          <a:p>
            <a:pPr indent="0" marL="0">
              <a:buNone/>
            </a:pPr>
            <a:r>
              <a:rPr lang="en-US" sz="1200" b="1" dirty="0">
                <a:solidFill>
                  <a:srgbClr val="1B2A4A"/>
                </a:solidFill>
                <a:latin typeface="Palatino Linotype" pitchFamily="34" charset="0"/>
                <a:ea typeface="Palatino Linotype" pitchFamily="34" charset="-122"/>
                <a:cs typeface="Palatino Linotype" pitchFamily="34" charset="-120"/>
              </a:rPr>
              <a:t>The practical consequence.</a:t>
            </a:r>
            <a:endParaRPr lang="en-US" sz="1200" dirty="0"/>
          </a:p>
        </p:txBody>
      </p:sp>
      <p:sp>
        <p:nvSpPr>
          <p:cNvPr id="17" name="Text 15"/>
          <p:cNvSpPr/>
          <p:nvPr/>
        </p:nvSpPr>
        <p:spPr>
          <a:xfrm>
            <a:off x="685800" y="4206240"/>
            <a:ext cx="7772400" cy="502920"/>
          </a:xfrm>
          <a:prstGeom prst="rect">
            <a:avLst/>
          </a:prstGeom>
          <a:noFill/>
          <a:ln/>
        </p:spPr>
        <p:txBody>
          <a:bodyPr wrap="square" rtlCol="0" anchor="ctr"/>
          <a:lstStyle/>
          <a:p>
            <a:pPr indent="0" marL="0">
              <a:buNone/>
            </a:pPr>
            <a:r>
              <a:rPr lang="en-US" sz="1100" dirty="0">
                <a:solidFill>
                  <a:srgbClr val="6B7280"/>
                </a:solidFill>
                <a:latin typeface="Georgia" pitchFamily="34" charset="0"/>
                <a:ea typeface="Georgia" pitchFamily="34" charset="-122"/>
                <a:cs typeface="Georgia" pitchFamily="34" charset="-120"/>
              </a:rPr>
              <a:t>When someone says they own your data, they mean they control the container. They do not hold title to the facts themselves. That distinction is the legal foundation of everything that follows.</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THEORETICAL FRAMEWORK</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Every Commons Requires a Trustee</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2715768" cy="3429000"/>
          </a:xfrm>
          <a:prstGeom prst="rect">
            <a:avLst/>
          </a:prstGeom>
          <a:solidFill>
            <a:srgbClr val="1B2A4A"/>
          </a:solidFill>
          <a:ln w="12700">
            <a:solidFill>
              <a:srgbClr val="1B2A4A"/>
            </a:solidFill>
            <a:prstDash val="solid"/>
          </a:ln>
        </p:spPr>
      </p:sp>
      <p:sp>
        <p:nvSpPr>
          <p:cNvPr id="6" name="Shape 4"/>
          <p:cNvSpPr/>
          <p:nvPr/>
        </p:nvSpPr>
        <p:spPr>
          <a:xfrm>
            <a:off x="457200" y="1371600"/>
            <a:ext cx="2715768" cy="109728"/>
          </a:xfrm>
          <a:prstGeom prst="rect">
            <a:avLst/>
          </a:prstGeom>
          <a:solidFill>
            <a:srgbClr val="C9A84C"/>
          </a:solidFill>
          <a:ln w="12700">
            <a:solidFill>
              <a:srgbClr val="C9A84C"/>
            </a:solidFill>
            <a:prstDash val="solid"/>
          </a:ln>
        </p:spPr>
      </p:sp>
      <p:sp>
        <p:nvSpPr>
          <p:cNvPr id="7" name="Text 5"/>
          <p:cNvSpPr/>
          <p:nvPr/>
        </p:nvSpPr>
        <p:spPr>
          <a:xfrm>
            <a:off x="621792" y="1536192"/>
            <a:ext cx="2377440" cy="347472"/>
          </a:xfrm>
          <a:prstGeom prst="rect">
            <a:avLst/>
          </a:prstGeom>
          <a:noFill/>
          <a:ln/>
        </p:spPr>
        <p:txBody>
          <a:bodyPr wrap="square" rtlCol="0" anchor="ctr"/>
          <a:lstStyle/>
          <a:p>
            <a:pPr indent="0" marL="0">
              <a:buNone/>
            </a:pPr>
            <a:r>
              <a:rPr lang="en-US" sz="1600" b="1" dirty="0">
                <a:solidFill>
                  <a:srgbClr val="FFFFFF"/>
                </a:solidFill>
                <a:latin typeface="Palatino Linotype" pitchFamily="34" charset="0"/>
                <a:ea typeface="Palatino Linotype" pitchFamily="34" charset="-122"/>
                <a:cs typeface="Palatino Linotype" pitchFamily="34" charset="-120"/>
              </a:rPr>
              <a:t>Air</a:t>
            </a:r>
            <a:endParaRPr lang="en-US" sz="1600" dirty="0"/>
          </a:p>
        </p:txBody>
      </p:sp>
      <p:sp>
        <p:nvSpPr>
          <p:cNvPr id="8" name="Text 6"/>
          <p:cNvSpPr/>
          <p:nvPr/>
        </p:nvSpPr>
        <p:spPr>
          <a:xfrm>
            <a:off x="621792" y="1901952"/>
            <a:ext cx="2377440" cy="256032"/>
          </a:xfrm>
          <a:prstGeom prst="rect">
            <a:avLst/>
          </a:prstGeom>
          <a:noFill/>
          <a:ln/>
        </p:spPr>
        <p:txBody>
          <a:bodyPr wrap="square" rtlCol="0" anchor="ctr"/>
          <a:lstStyle/>
          <a:p>
            <a:pPr indent="0" marL="0">
              <a:buNone/>
            </a:pPr>
            <a:r>
              <a:rPr lang="en-US" sz="1000" i="1" dirty="0">
                <a:solidFill>
                  <a:srgbClr val="C9A84C"/>
                </a:solidFill>
                <a:latin typeface="Georgia" pitchFamily="34" charset="0"/>
                <a:ea typeface="Georgia" pitchFamily="34" charset="-122"/>
                <a:cs typeface="Georgia" pitchFamily="34" charset="-120"/>
              </a:rPr>
              <a:t>No one owns the atmosphere</a:t>
            </a:r>
            <a:endParaRPr lang="en-US" sz="1000" dirty="0"/>
          </a:p>
        </p:txBody>
      </p:sp>
      <p:sp>
        <p:nvSpPr>
          <p:cNvPr id="9" name="Text 7"/>
          <p:cNvSpPr/>
          <p:nvPr/>
        </p:nvSpPr>
        <p:spPr>
          <a:xfrm>
            <a:off x="621792" y="2212848"/>
            <a:ext cx="2377440" cy="237744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Pollution harms everyone, so government holds it in trust with duties to protect. The Clean Air Act is the expression of fiduciary obligations over a shared resource, not regulation of property.</a:t>
            </a:r>
            <a:endParaRPr lang="en-US" sz="1000" dirty="0"/>
          </a:p>
        </p:txBody>
      </p:sp>
      <p:sp>
        <p:nvSpPr>
          <p:cNvPr id="10" name="Shape 8"/>
          <p:cNvSpPr/>
          <p:nvPr/>
        </p:nvSpPr>
        <p:spPr>
          <a:xfrm>
            <a:off x="3355848" y="1371600"/>
            <a:ext cx="2715768" cy="3429000"/>
          </a:xfrm>
          <a:prstGeom prst="rect">
            <a:avLst/>
          </a:prstGeom>
          <a:solidFill>
            <a:srgbClr val="1B2A4A"/>
          </a:solidFill>
          <a:ln w="12700">
            <a:solidFill>
              <a:srgbClr val="1B2A4A"/>
            </a:solidFill>
            <a:prstDash val="solid"/>
          </a:ln>
        </p:spPr>
      </p:sp>
      <p:sp>
        <p:nvSpPr>
          <p:cNvPr id="11" name="Shape 9"/>
          <p:cNvSpPr/>
          <p:nvPr/>
        </p:nvSpPr>
        <p:spPr>
          <a:xfrm>
            <a:off x="3355848" y="1371600"/>
            <a:ext cx="2715768" cy="109728"/>
          </a:xfrm>
          <a:prstGeom prst="rect">
            <a:avLst/>
          </a:prstGeom>
          <a:solidFill>
            <a:srgbClr val="C9A84C"/>
          </a:solidFill>
          <a:ln w="12700">
            <a:solidFill>
              <a:srgbClr val="C9A84C"/>
            </a:solidFill>
            <a:prstDash val="solid"/>
          </a:ln>
        </p:spPr>
      </p:sp>
      <p:sp>
        <p:nvSpPr>
          <p:cNvPr id="12" name="Text 10"/>
          <p:cNvSpPr/>
          <p:nvPr/>
        </p:nvSpPr>
        <p:spPr>
          <a:xfrm>
            <a:off x="3520440" y="1536192"/>
            <a:ext cx="2377440" cy="347472"/>
          </a:xfrm>
          <a:prstGeom prst="rect">
            <a:avLst/>
          </a:prstGeom>
          <a:noFill/>
          <a:ln/>
        </p:spPr>
        <p:txBody>
          <a:bodyPr wrap="square" rtlCol="0" anchor="ctr"/>
          <a:lstStyle/>
          <a:p>
            <a:pPr indent="0" marL="0">
              <a:buNone/>
            </a:pPr>
            <a:r>
              <a:rPr lang="en-US" sz="1600" b="1" dirty="0">
                <a:solidFill>
                  <a:srgbClr val="FFFFFF"/>
                </a:solidFill>
                <a:latin typeface="Palatino Linotype" pitchFamily="34" charset="0"/>
                <a:ea typeface="Palatino Linotype" pitchFamily="34" charset="-122"/>
                <a:cs typeface="Palatino Linotype" pitchFamily="34" charset="-120"/>
              </a:rPr>
              <a:t>Water</a:t>
            </a:r>
            <a:endParaRPr lang="en-US" sz="1600" dirty="0"/>
          </a:p>
        </p:txBody>
      </p:sp>
      <p:sp>
        <p:nvSpPr>
          <p:cNvPr id="13" name="Text 11"/>
          <p:cNvSpPr/>
          <p:nvPr/>
        </p:nvSpPr>
        <p:spPr>
          <a:xfrm>
            <a:off x="3520440" y="1901952"/>
            <a:ext cx="2377440" cy="256032"/>
          </a:xfrm>
          <a:prstGeom prst="rect">
            <a:avLst/>
          </a:prstGeom>
          <a:noFill/>
          <a:ln/>
        </p:spPr>
        <p:txBody>
          <a:bodyPr wrap="square" rtlCol="0" anchor="ctr"/>
          <a:lstStyle/>
          <a:p>
            <a:pPr indent="0" marL="0">
              <a:buNone/>
            </a:pPr>
            <a:r>
              <a:rPr lang="en-US" sz="1000" i="1" dirty="0">
                <a:solidFill>
                  <a:srgbClr val="C9A84C"/>
                </a:solidFill>
                <a:latin typeface="Georgia" pitchFamily="34" charset="0"/>
                <a:ea typeface="Georgia" pitchFamily="34" charset="-122"/>
                <a:cs typeface="Georgia" pitchFamily="34" charset="-120"/>
              </a:rPr>
              <a:t>Public trust doctrine since 1892</a:t>
            </a:r>
            <a:endParaRPr lang="en-US" sz="1000" dirty="0"/>
          </a:p>
        </p:txBody>
      </p:sp>
      <p:sp>
        <p:nvSpPr>
          <p:cNvPr id="14" name="Text 12"/>
          <p:cNvSpPr/>
          <p:nvPr/>
        </p:nvSpPr>
        <p:spPr>
          <a:xfrm>
            <a:off x="3520440" y="2212848"/>
            <a:ext cx="2377440" cy="237744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Illinois Central Railroad v. Illinois: the state cannot permanently alienate navigable waterways because they are held in trust for navigation, commerce, and public use. The state is trustee, not owner.</a:t>
            </a:r>
            <a:endParaRPr lang="en-US" sz="1000" dirty="0"/>
          </a:p>
        </p:txBody>
      </p:sp>
      <p:sp>
        <p:nvSpPr>
          <p:cNvPr id="15" name="Shape 13"/>
          <p:cNvSpPr/>
          <p:nvPr/>
        </p:nvSpPr>
        <p:spPr>
          <a:xfrm>
            <a:off x="6254496" y="1371600"/>
            <a:ext cx="2715768" cy="3429000"/>
          </a:xfrm>
          <a:prstGeom prst="rect">
            <a:avLst/>
          </a:prstGeom>
          <a:solidFill>
            <a:srgbClr val="1B2A4A"/>
          </a:solidFill>
          <a:ln w="12700">
            <a:solidFill>
              <a:srgbClr val="1B2A4A"/>
            </a:solidFill>
            <a:prstDash val="solid"/>
          </a:ln>
        </p:spPr>
      </p:sp>
      <p:sp>
        <p:nvSpPr>
          <p:cNvPr id="16" name="Shape 14"/>
          <p:cNvSpPr/>
          <p:nvPr/>
        </p:nvSpPr>
        <p:spPr>
          <a:xfrm>
            <a:off x="6254496" y="1371600"/>
            <a:ext cx="2715768" cy="109728"/>
          </a:xfrm>
          <a:prstGeom prst="rect">
            <a:avLst/>
          </a:prstGeom>
          <a:solidFill>
            <a:srgbClr val="C9A84C"/>
          </a:solidFill>
          <a:ln w="12700">
            <a:solidFill>
              <a:srgbClr val="C9A84C"/>
            </a:solidFill>
            <a:prstDash val="solid"/>
          </a:ln>
        </p:spPr>
      </p:sp>
      <p:sp>
        <p:nvSpPr>
          <p:cNvPr id="17" name="Text 15"/>
          <p:cNvSpPr/>
          <p:nvPr/>
        </p:nvSpPr>
        <p:spPr>
          <a:xfrm>
            <a:off x="6419088" y="1536192"/>
            <a:ext cx="2377440" cy="347472"/>
          </a:xfrm>
          <a:prstGeom prst="rect">
            <a:avLst/>
          </a:prstGeom>
          <a:noFill/>
          <a:ln/>
        </p:spPr>
        <p:txBody>
          <a:bodyPr wrap="square" rtlCol="0" anchor="ctr"/>
          <a:lstStyle/>
          <a:p>
            <a:pPr indent="0" marL="0">
              <a:buNone/>
            </a:pPr>
            <a:r>
              <a:rPr lang="en-US" sz="1600" b="1" dirty="0">
                <a:solidFill>
                  <a:srgbClr val="FFFFFF"/>
                </a:solidFill>
                <a:latin typeface="Palatino Linotype" pitchFamily="34" charset="0"/>
                <a:ea typeface="Palatino Linotype" pitchFamily="34" charset="-122"/>
                <a:cs typeface="Palatino Linotype" pitchFamily="34" charset="-120"/>
              </a:rPr>
              <a:t>Facts and Data</a:t>
            </a:r>
            <a:endParaRPr lang="en-US" sz="1600" dirty="0"/>
          </a:p>
        </p:txBody>
      </p:sp>
      <p:sp>
        <p:nvSpPr>
          <p:cNvPr id="18" name="Text 16"/>
          <p:cNvSpPr/>
          <p:nvPr/>
        </p:nvSpPr>
        <p:spPr>
          <a:xfrm>
            <a:off x="6419088" y="1901952"/>
            <a:ext cx="2377440" cy="256032"/>
          </a:xfrm>
          <a:prstGeom prst="rect">
            <a:avLst/>
          </a:prstGeom>
          <a:noFill/>
          <a:ln/>
        </p:spPr>
        <p:txBody>
          <a:bodyPr wrap="square" rtlCol="0" anchor="ctr"/>
          <a:lstStyle/>
          <a:p>
            <a:pPr indent="0" marL="0">
              <a:buNone/>
            </a:pPr>
            <a:r>
              <a:rPr lang="en-US" sz="1000" i="1" dirty="0">
                <a:solidFill>
                  <a:srgbClr val="C9A84C"/>
                </a:solidFill>
                <a:latin typeface="Georgia" pitchFamily="34" charset="0"/>
                <a:ea typeface="Georgia" pitchFamily="34" charset="-122"/>
                <a:cs typeface="Georgia" pitchFamily="34" charset="-120"/>
              </a:rPr>
              <a:t>Non-rivalrous. Non-depletable.</a:t>
            </a:r>
            <a:endParaRPr lang="en-US" sz="1000" dirty="0"/>
          </a:p>
        </p:txBody>
      </p:sp>
      <p:sp>
        <p:nvSpPr>
          <p:cNvPr id="19" name="Text 17"/>
          <p:cNvSpPr/>
          <p:nvPr/>
        </p:nvSpPr>
        <p:spPr>
          <a:xfrm>
            <a:off x="6419088" y="2212848"/>
            <a:ext cx="2377440" cy="237744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Flowing through every institution in society. The structural problem is identical: a resource no one owns, that everyone depends on, requiring a steward with defined duties. The analogy is structural, not metaphorical.</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THEORETICAL FRAMEWORK</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Oversight of a Commons Is a Fiduciary Duty</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98448"/>
            <a:ext cx="8229600" cy="256032"/>
          </a:xfrm>
          <a:prstGeom prst="rect">
            <a:avLst/>
          </a:prstGeom>
          <a:noFill/>
          <a:ln/>
        </p:spPr>
        <p:txBody>
          <a:bodyPr wrap="square" rtlCol="0" anchor="ctr"/>
          <a:lstStyle/>
          <a:p>
            <a:pPr indent="0" marL="0">
              <a:buNone/>
            </a:pPr>
            <a:r>
              <a:rPr lang="en-US" sz="1200" i="1" dirty="0">
                <a:solidFill>
                  <a:srgbClr val="6B7280"/>
                </a:solidFill>
                <a:latin typeface="Georgia" pitchFamily="34" charset="0"/>
                <a:ea typeface="Georgia" pitchFamily="34" charset="-122"/>
                <a:cs typeface="Georgia" pitchFamily="34" charset="-120"/>
              </a:rPr>
              <a:t>A four-step argument.</a:t>
            </a:r>
            <a:endParaRPr lang="en-US" sz="1200" dirty="0"/>
          </a:p>
        </p:txBody>
      </p:sp>
      <p:sp>
        <p:nvSpPr>
          <p:cNvPr id="6" name="Shape 4"/>
          <p:cNvSpPr/>
          <p:nvPr/>
        </p:nvSpPr>
        <p:spPr>
          <a:xfrm>
            <a:off x="457200" y="1645920"/>
            <a:ext cx="8229600" cy="6858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7" name="Shape 5"/>
          <p:cNvSpPr/>
          <p:nvPr/>
        </p:nvSpPr>
        <p:spPr>
          <a:xfrm>
            <a:off x="457200" y="1645920"/>
            <a:ext cx="502920" cy="685800"/>
          </a:xfrm>
          <a:prstGeom prst="rect">
            <a:avLst/>
          </a:prstGeom>
          <a:solidFill>
            <a:srgbClr val="1B2A4A"/>
          </a:solidFill>
          <a:ln w="12700">
            <a:solidFill>
              <a:srgbClr val="1B2A4A"/>
            </a:solidFill>
            <a:prstDash val="solid"/>
          </a:ln>
        </p:spPr>
      </p:sp>
      <p:sp>
        <p:nvSpPr>
          <p:cNvPr id="8" name="Text 6"/>
          <p:cNvSpPr/>
          <p:nvPr/>
        </p:nvSpPr>
        <p:spPr>
          <a:xfrm>
            <a:off x="457200" y="1810512"/>
            <a:ext cx="502920" cy="365760"/>
          </a:xfrm>
          <a:prstGeom prst="rect">
            <a:avLst/>
          </a:prstGeom>
          <a:noFill/>
          <a:ln/>
        </p:spPr>
        <p:txBody>
          <a:bodyPr wrap="square" rtlCol="0" anchor="ctr"/>
          <a:lstStyle/>
          <a:p>
            <a:pPr algn="ctr" indent="0" marL="0">
              <a:buNone/>
            </a:pPr>
            <a:r>
              <a:rPr lang="en-US" sz="1800" b="1" dirty="0">
                <a:solidFill>
                  <a:srgbClr val="C9A84C"/>
                </a:solidFill>
                <a:latin typeface="Palatino Linotype" pitchFamily="34" charset="0"/>
                <a:ea typeface="Palatino Linotype" pitchFamily="34" charset="-122"/>
                <a:cs typeface="Palatino Linotype" pitchFamily="34" charset="-120"/>
              </a:rPr>
              <a:t>1</a:t>
            </a:r>
            <a:endParaRPr lang="en-US" sz="1800" dirty="0"/>
          </a:p>
        </p:txBody>
      </p:sp>
      <p:sp>
        <p:nvSpPr>
          <p:cNvPr id="9" name="Text 7"/>
          <p:cNvSpPr/>
          <p:nvPr/>
        </p:nvSpPr>
        <p:spPr>
          <a:xfrm>
            <a:off x="1078992" y="1737360"/>
            <a:ext cx="7452360" cy="502920"/>
          </a:xfrm>
          <a:prstGeom prst="rect">
            <a:avLst/>
          </a:prstGeom>
          <a:noFill/>
          <a:ln/>
        </p:spPr>
        <p:txBody>
          <a:bodyPr wrap="square" rtlCol="0" anchor="ctr"/>
          <a:lstStyle/>
          <a:p>
            <a:pPr indent="0" marL="0">
              <a:buNone/>
            </a:pPr>
            <a:r>
              <a:rPr lang="en-US" sz="1050" dirty="0">
                <a:solidFill>
                  <a:srgbClr val="1B2A4A"/>
                </a:solidFill>
                <a:latin typeface="Georgia" pitchFamily="34" charset="0"/>
                <a:ea typeface="Georgia" pitchFamily="34" charset="-122"/>
                <a:cs typeface="Georgia" pitchFamily="34" charset="-120"/>
              </a:rPr>
              <a:t>Facts form an unownable commons. No one can claim title to a truth.</a:t>
            </a:r>
            <a:endParaRPr lang="en-US" sz="1050" dirty="0"/>
          </a:p>
        </p:txBody>
      </p:sp>
      <p:sp>
        <p:nvSpPr>
          <p:cNvPr id="10" name="Shape 8"/>
          <p:cNvSpPr/>
          <p:nvPr/>
        </p:nvSpPr>
        <p:spPr>
          <a:xfrm>
            <a:off x="457200" y="2450592"/>
            <a:ext cx="8229600" cy="6858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1" name="Shape 9"/>
          <p:cNvSpPr/>
          <p:nvPr/>
        </p:nvSpPr>
        <p:spPr>
          <a:xfrm>
            <a:off x="457200" y="2450592"/>
            <a:ext cx="502920" cy="685800"/>
          </a:xfrm>
          <a:prstGeom prst="rect">
            <a:avLst/>
          </a:prstGeom>
          <a:solidFill>
            <a:srgbClr val="1B2A4A"/>
          </a:solidFill>
          <a:ln w="12700">
            <a:solidFill>
              <a:srgbClr val="1B2A4A"/>
            </a:solidFill>
            <a:prstDash val="solid"/>
          </a:ln>
        </p:spPr>
      </p:sp>
      <p:sp>
        <p:nvSpPr>
          <p:cNvPr id="12" name="Text 10"/>
          <p:cNvSpPr/>
          <p:nvPr/>
        </p:nvSpPr>
        <p:spPr>
          <a:xfrm>
            <a:off x="457200" y="2615184"/>
            <a:ext cx="502920" cy="365760"/>
          </a:xfrm>
          <a:prstGeom prst="rect">
            <a:avLst/>
          </a:prstGeom>
          <a:noFill/>
          <a:ln/>
        </p:spPr>
        <p:txBody>
          <a:bodyPr wrap="square" rtlCol="0" anchor="ctr"/>
          <a:lstStyle/>
          <a:p>
            <a:pPr algn="ctr" indent="0" marL="0">
              <a:buNone/>
            </a:pPr>
            <a:r>
              <a:rPr lang="en-US" sz="1800" b="1" dirty="0">
                <a:solidFill>
                  <a:srgbClr val="C9A84C"/>
                </a:solidFill>
                <a:latin typeface="Palatino Linotype" pitchFamily="34" charset="0"/>
                <a:ea typeface="Palatino Linotype" pitchFamily="34" charset="-122"/>
                <a:cs typeface="Palatino Linotype" pitchFamily="34" charset="-120"/>
              </a:rPr>
              <a:t>2</a:t>
            </a:r>
            <a:endParaRPr lang="en-US" sz="1800" dirty="0"/>
          </a:p>
        </p:txBody>
      </p:sp>
      <p:sp>
        <p:nvSpPr>
          <p:cNvPr id="13" name="Text 11"/>
          <p:cNvSpPr/>
          <p:nvPr/>
        </p:nvSpPr>
        <p:spPr>
          <a:xfrm>
            <a:off x="1078992" y="2542032"/>
            <a:ext cx="7452360" cy="502920"/>
          </a:xfrm>
          <a:prstGeom prst="rect">
            <a:avLst/>
          </a:prstGeom>
          <a:noFill/>
          <a:ln/>
        </p:spPr>
        <p:txBody>
          <a:bodyPr wrap="square" rtlCol="0" anchor="ctr"/>
          <a:lstStyle/>
          <a:p>
            <a:pPr indent="0" marL="0">
              <a:buNone/>
            </a:pPr>
            <a:r>
              <a:rPr lang="en-US" sz="1050" dirty="0">
                <a:solidFill>
                  <a:srgbClr val="1B2A4A"/>
                </a:solidFill>
                <a:latin typeface="Georgia" pitchFamily="34" charset="0"/>
                <a:ea typeface="Georgia" pitchFamily="34" charset="-122"/>
                <a:cs typeface="Georgia" pitchFamily="34" charset="-120"/>
              </a:rPr>
              <a:t>Every commons requires a trustee: a steward with defined duties to protect the commons for the benefit of all.</a:t>
            </a:r>
            <a:endParaRPr lang="en-US" sz="1050" dirty="0"/>
          </a:p>
        </p:txBody>
      </p:sp>
      <p:sp>
        <p:nvSpPr>
          <p:cNvPr id="14" name="Shape 12"/>
          <p:cNvSpPr/>
          <p:nvPr/>
        </p:nvSpPr>
        <p:spPr>
          <a:xfrm>
            <a:off x="457200" y="3255264"/>
            <a:ext cx="8229600" cy="6858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5" name="Shape 13"/>
          <p:cNvSpPr/>
          <p:nvPr/>
        </p:nvSpPr>
        <p:spPr>
          <a:xfrm>
            <a:off x="457200" y="3255264"/>
            <a:ext cx="502920" cy="685800"/>
          </a:xfrm>
          <a:prstGeom prst="rect">
            <a:avLst/>
          </a:prstGeom>
          <a:solidFill>
            <a:srgbClr val="1B2A4A"/>
          </a:solidFill>
          <a:ln w="12700">
            <a:solidFill>
              <a:srgbClr val="1B2A4A"/>
            </a:solidFill>
            <a:prstDash val="solid"/>
          </a:ln>
        </p:spPr>
      </p:sp>
      <p:sp>
        <p:nvSpPr>
          <p:cNvPr id="16" name="Text 14"/>
          <p:cNvSpPr/>
          <p:nvPr/>
        </p:nvSpPr>
        <p:spPr>
          <a:xfrm>
            <a:off x="457200" y="3419856"/>
            <a:ext cx="502920" cy="365760"/>
          </a:xfrm>
          <a:prstGeom prst="rect">
            <a:avLst/>
          </a:prstGeom>
          <a:noFill/>
          <a:ln/>
        </p:spPr>
        <p:txBody>
          <a:bodyPr wrap="square" rtlCol="0" anchor="ctr"/>
          <a:lstStyle/>
          <a:p>
            <a:pPr algn="ctr" indent="0" marL="0">
              <a:buNone/>
            </a:pPr>
            <a:r>
              <a:rPr lang="en-US" sz="1800" b="1" dirty="0">
                <a:solidFill>
                  <a:srgbClr val="C9A84C"/>
                </a:solidFill>
                <a:latin typeface="Palatino Linotype" pitchFamily="34" charset="0"/>
                <a:ea typeface="Palatino Linotype" pitchFamily="34" charset="-122"/>
                <a:cs typeface="Palatino Linotype" pitchFamily="34" charset="-120"/>
              </a:rPr>
              <a:t>3</a:t>
            </a:r>
            <a:endParaRPr lang="en-US" sz="1800" dirty="0"/>
          </a:p>
        </p:txBody>
      </p:sp>
      <p:sp>
        <p:nvSpPr>
          <p:cNvPr id="17" name="Text 15"/>
          <p:cNvSpPr/>
          <p:nvPr/>
        </p:nvSpPr>
        <p:spPr>
          <a:xfrm>
            <a:off x="1078992" y="3346704"/>
            <a:ext cx="7452360" cy="502920"/>
          </a:xfrm>
          <a:prstGeom prst="rect">
            <a:avLst/>
          </a:prstGeom>
          <a:noFill/>
          <a:ln/>
        </p:spPr>
        <p:txBody>
          <a:bodyPr wrap="square" rtlCol="0" anchor="ctr"/>
          <a:lstStyle/>
          <a:p>
            <a:pPr indent="0" marL="0">
              <a:buNone/>
            </a:pPr>
            <a:r>
              <a:rPr lang="en-US" sz="1050" dirty="0">
                <a:solidFill>
                  <a:srgbClr val="1B2A4A"/>
                </a:solidFill>
                <a:latin typeface="Georgia" pitchFamily="34" charset="0"/>
                <a:ea typeface="Georgia" pitchFamily="34" charset="-122"/>
                <a:cs typeface="Georgia" pitchFamily="34" charset="-120"/>
              </a:rPr>
              <a:t>Fiduciary law provides the framework. A fiduciary holds power on behalf of another, bound by duties of loyalty, care, and transparency. The trustee cannot use the trust corpus for personal benefit.</a:t>
            </a:r>
            <a:endParaRPr lang="en-US" sz="1050" dirty="0"/>
          </a:p>
        </p:txBody>
      </p:sp>
      <p:sp>
        <p:nvSpPr>
          <p:cNvPr id="18" name="Shape 16"/>
          <p:cNvSpPr/>
          <p:nvPr/>
        </p:nvSpPr>
        <p:spPr>
          <a:xfrm>
            <a:off x="457200" y="4059936"/>
            <a:ext cx="8229600" cy="6858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9" name="Shape 17"/>
          <p:cNvSpPr/>
          <p:nvPr/>
        </p:nvSpPr>
        <p:spPr>
          <a:xfrm>
            <a:off x="457200" y="4059936"/>
            <a:ext cx="502920" cy="685800"/>
          </a:xfrm>
          <a:prstGeom prst="rect">
            <a:avLst/>
          </a:prstGeom>
          <a:solidFill>
            <a:srgbClr val="1B2A4A"/>
          </a:solidFill>
          <a:ln w="12700">
            <a:solidFill>
              <a:srgbClr val="1B2A4A"/>
            </a:solidFill>
            <a:prstDash val="solid"/>
          </a:ln>
        </p:spPr>
      </p:sp>
      <p:sp>
        <p:nvSpPr>
          <p:cNvPr id="20" name="Text 18"/>
          <p:cNvSpPr/>
          <p:nvPr/>
        </p:nvSpPr>
        <p:spPr>
          <a:xfrm>
            <a:off x="457200" y="4224528"/>
            <a:ext cx="502920" cy="365760"/>
          </a:xfrm>
          <a:prstGeom prst="rect">
            <a:avLst/>
          </a:prstGeom>
          <a:noFill/>
          <a:ln/>
        </p:spPr>
        <p:txBody>
          <a:bodyPr wrap="square" rtlCol="0" anchor="ctr"/>
          <a:lstStyle/>
          <a:p>
            <a:pPr algn="ctr" indent="0" marL="0">
              <a:buNone/>
            </a:pPr>
            <a:r>
              <a:rPr lang="en-US" sz="1800" b="1" dirty="0">
                <a:solidFill>
                  <a:srgbClr val="C9A84C"/>
                </a:solidFill>
                <a:latin typeface="Palatino Linotype" pitchFamily="34" charset="0"/>
                <a:ea typeface="Palatino Linotype" pitchFamily="34" charset="-122"/>
                <a:cs typeface="Palatino Linotype" pitchFamily="34" charset="-120"/>
              </a:rPr>
              <a:t>4</a:t>
            </a:r>
            <a:endParaRPr lang="en-US" sz="1800" dirty="0"/>
          </a:p>
        </p:txBody>
      </p:sp>
      <p:sp>
        <p:nvSpPr>
          <p:cNvPr id="21" name="Text 19"/>
          <p:cNvSpPr/>
          <p:nvPr/>
        </p:nvSpPr>
        <p:spPr>
          <a:xfrm>
            <a:off x="1078992" y="4151376"/>
            <a:ext cx="7452360" cy="502920"/>
          </a:xfrm>
          <a:prstGeom prst="rect">
            <a:avLst/>
          </a:prstGeom>
          <a:noFill/>
          <a:ln/>
        </p:spPr>
        <p:txBody>
          <a:bodyPr wrap="square" rtlCol="0" anchor="ctr"/>
          <a:lstStyle/>
          <a:p>
            <a:pPr indent="0" marL="0">
              <a:buNone/>
            </a:pPr>
            <a:r>
              <a:rPr lang="en-US" sz="1050" dirty="0">
                <a:solidFill>
                  <a:srgbClr val="1B2A4A"/>
                </a:solidFill>
                <a:latin typeface="Georgia" pitchFamily="34" charset="0"/>
                <a:ea typeface="Georgia" pitchFamily="34" charset="-122"/>
                <a:cs typeface="Georgia" pitchFamily="34" charset="-120"/>
              </a:rPr>
              <a:t>Therefore, oversight of the data commons is a fiduciary responsibility, not a property right. When government holds data about citizens, the citizens are the beneficiaries. The fiduciary framework governs.</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THEORETICAL FRAMEWORK</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The Logical Primary Trustee</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2715768" cy="34290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6" name="Shape 4"/>
          <p:cNvSpPr/>
          <p:nvPr/>
        </p:nvSpPr>
        <p:spPr>
          <a:xfrm>
            <a:off x="457200" y="1371600"/>
            <a:ext cx="2715768" cy="91440"/>
          </a:xfrm>
          <a:prstGeom prst="rect">
            <a:avLst/>
          </a:prstGeom>
          <a:solidFill>
            <a:srgbClr val="C9A84C"/>
          </a:solidFill>
          <a:ln w="12700">
            <a:solidFill>
              <a:srgbClr val="C9A84C"/>
            </a:solidFill>
            <a:prstDash val="solid"/>
          </a:ln>
        </p:spPr>
      </p:sp>
      <p:sp>
        <p:nvSpPr>
          <p:cNvPr id="7" name="Text 5"/>
          <p:cNvSpPr/>
          <p:nvPr/>
        </p:nvSpPr>
        <p:spPr>
          <a:xfrm>
            <a:off x="594360" y="1517904"/>
            <a:ext cx="2423160" cy="292608"/>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Primary Trustee</a:t>
            </a:r>
            <a:endParaRPr lang="en-US" sz="1300" dirty="0"/>
          </a:p>
        </p:txBody>
      </p:sp>
      <p:sp>
        <p:nvSpPr>
          <p:cNvPr id="8" name="Text 6"/>
          <p:cNvSpPr/>
          <p:nvPr/>
        </p:nvSpPr>
        <p:spPr>
          <a:xfrm>
            <a:off x="594360" y="1810512"/>
            <a:ext cx="2423160" cy="228600"/>
          </a:xfrm>
          <a:prstGeom prst="rect">
            <a:avLst/>
          </a:prstGeom>
          <a:noFill/>
          <a:ln/>
        </p:spPr>
        <p:txBody>
          <a:bodyPr wrap="square" rtlCol="0" anchor="ctr"/>
          <a:lstStyle/>
          <a:p>
            <a:pPr indent="0" marL="0">
              <a:buNone/>
            </a:pPr>
            <a:r>
              <a:rPr lang="en-US" sz="1000" i="1" dirty="0">
                <a:solidFill>
                  <a:srgbClr val="C9A84C"/>
                </a:solidFill>
                <a:latin typeface="Georgia" pitchFamily="34" charset="0"/>
                <a:ea typeface="Georgia" pitchFamily="34" charset="-122"/>
                <a:cs typeface="Georgia" pitchFamily="34" charset="-120"/>
              </a:rPr>
              <a:t>The Data Subject</a:t>
            </a:r>
            <a:endParaRPr lang="en-US" sz="1000" dirty="0"/>
          </a:p>
        </p:txBody>
      </p:sp>
      <p:sp>
        <p:nvSpPr>
          <p:cNvPr id="9" name="Text 7"/>
          <p:cNvSpPr/>
          <p:nvPr/>
        </p:nvSpPr>
        <p:spPr>
          <a:xfrm>
            <a:off x="594360" y="2084832"/>
            <a:ext cx="2423160" cy="256032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The person the data is about. No one has a greater stake in the accuracy of facts about themselves. No one bears the consequences of misuse more directly. The person manages their own factual record.</a:t>
            </a:r>
            <a:endParaRPr lang="en-US" sz="1050" dirty="0"/>
          </a:p>
        </p:txBody>
      </p:sp>
      <p:sp>
        <p:nvSpPr>
          <p:cNvPr id="10" name="Shape 8"/>
          <p:cNvSpPr/>
          <p:nvPr/>
        </p:nvSpPr>
        <p:spPr>
          <a:xfrm>
            <a:off x="3355848" y="1371600"/>
            <a:ext cx="2715768" cy="34290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1" name="Shape 9"/>
          <p:cNvSpPr/>
          <p:nvPr/>
        </p:nvSpPr>
        <p:spPr>
          <a:xfrm>
            <a:off x="3355848" y="1371600"/>
            <a:ext cx="2715768" cy="91440"/>
          </a:xfrm>
          <a:prstGeom prst="rect">
            <a:avLst/>
          </a:prstGeom>
          <a:solidFill>
            <a:srgbClr val="C9A84C"/>
          </a:solidFill>
          <a:ln w="12700">
            <a:solidFill>
              <a:srgbClr val="C9A84C"/>
            </a:solidFill>
            <a:prstDash val="solid"/>
          </a:ln>
        </p:spPr>
      </p:sp>
      <p:sp>
        <p:nvSpPr>
          <p:cNvPr id="12" name="Text 10"/>
          <p:cNvSpPr/>
          <p:nvPr/>
        </p:nvSpPr>
        <p:spPr>
          <a:xfrm>
            <a:off x="3493008" y="1517904"/>
            <a:ext cx="2423160" cy="292608"/>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Secondary Fiduciary</a:t>
            </a:r>
            <a:endParaRPr lang="en-US" sz="1300" dirty="0"/>
          </a:p>
        </p:txBody>
      </p:sp>
      <p:sp>
        <p:nvSpPr>
          <p:cNvPr id="13" name="Text 11"/>
          <p:cNvSpPr/>
          <p:nvPr/>
        </p:nvSpPr>
        <p:spPr>
          <a:xfrm>
            <a:off x="3493008" y="1810512"/>
            <a:ext cx="2423160" cy="228600"/>
          </a:xfrm>
          <a:prstGeom prst="rect">
            <a:avLst/>
          </a:prstGeom>
          <a:noFill/>
          <a:ln/>
        </p:spPr>
        <p:txBody>
          <a:bodyPr wrap="square" rtlCol="0" anchor="ctr"/>
          <a:lstStyle/>
          <a:p>
            <a:pPr indent="0" marL="0">
              <a:buNone/>
            </a:pPr>
            <a:r>
              <a:rPr lang="en-US" sz="1000" i="1" dirty="0">
                <a:solidFill>
                  <a:srgbClr val="C9A84C"/>
                </a:solidFill>
                <a:latin typeface="Georgia" pitchFamily="34" charset="0"/>
                <a:ea typeface="Georgia" pitchFamily="34" charset="-122"/>
                <a:cs typeface="Georgia" pitchFamily="34" charset="-120"/>
              </a:rPr>
              <a:t>Government</a:t>
            </a:r>
            <a:endParaRPr lang="en-US" sz="1000" dirty="0"/>
          </a:p>
        </p:txBody>
      </p:sp>
      <p:sp>
        <p:nvSpPr>
          <p:cNvPr id="14" name="Text 12"/>
          <p:cNvSpPr/>
          <p:nvPr/>
        </p:nvSpPr>
        <p:spPr>
          <a:xfrm>
            <a:off x="3493008" y="2084832"/>
            <a:ext cx="2423160" cy="256032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Protects the trustee's rights and enforces the duties of anyone else who handles the data. Holds citizen data in trust, not as property.</a:t>
            </a:r>
            <a:endParaRPr lang="en-US" sz="1050" dirty="0"/>
          </a:p>
        </p:txBody>
      </p:sp>
      <p:sp>
        <p:nvSpPr>
          <p:cNvPr id="15" name="Shape 13"/>
          <p:cNvSpPr/>
          <p:nvPr/>
        </p:nvSpPr>
        <p:spPr>
          <a:xfrm>
            <a:off x="6254496" y="1371600"/>
            <a:ext cx="2715768" cy="34290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6" name="Shape 14"/>
          <p:cNvSpPr/>
          <p:nvPr/>
        </p:nvSpPr>
        <p:spPr>
          <a:xfrm>
            <a:off x="6254496" y="1371600"/>
            <a:ext cx="2715768" cy="91440"/>
          </a:xfrm>
          <a:prstGeom prst="rect">
            <a:avLst/>
          </a:prstGeom>
          <a:solidFill>
            <a:srgbClr val="C9A84C"/>
          </a:solidFill>
          <a:ln w="12700">
            <a:solidFill>
              <a:srgbClr val="C9A84C"/>
            </a:solidFill>
            <a:prstDash val="solid"/>
          </a:ln>
        </p:spPr>
      </p:sp>
      <p:sp>
        <p:nvSpPr>
          <p:cNvPr id="17" name="Text 15"/>
          <p:cNvSpPr/>
          <p:nvPr/>
        </p:nvSpPr>
        <p:spPr>
          <a:xfrm>
            <a:off x="6391656" y="1517904"/>
            <a:ext cx="2423160" cy="292608"/>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Beneficiary</a:t>
            </a:r>
            <a:endParaRPr lang="en-US" sz="1300" dirty="0"/>
          </a:p>
        </p:txBody>
      </p:sp>
      <p:sp>
        <p:nvSpPr>
          <p:cNvPr id="18" name="Text 16"/>
          <p:cNvSpPr/>
          <p:nvPr/>
        </p:nvSpPr>
        <p:spPr>
          <a:xfrm>
            <a:off x="6391656" y="1810512"/>
            <a:ext cx="2423160" cy="228600"/>
          </a:xfrm>
          <a:prstGeom prst="rect">
            <a:avLst/>
          </a:prstGeom>
          <a:noFill/>
          <a:ln/>
        </p:spPr>
        <p:txBody>
          <a:bodyPr wrap="square" rtlCol="0" anchor="ctr"/>
          <a:lstStyle/>
          <a:p>
            <a:pPr indent="0" marL="0">
              <a:buNone/>
            </a:pPr>
            <a:r>
              <a:rPr lang="en-US" sz="1000" i="1" dirty="0">
                <a:solidFill>
                  <a:srgbClr val="C9A84C"/>
                </a:solidFill>
                <a:latin typeface="Georgia" pitchFamily="34" charset="0"/>
                <a:ea typeface="Georgia" pitchFamily="34" charset="-122"/>
                <a:cs typeface="Georgia" pitchFamily="34" charset="-120"/>
              </a:rPr>
              <a:t>Society</a:t>
            </a:r>
            <a:endParaRPr lang="en-US" sz="1000" dirty="0"/>
          </a:p>
        </p:txBody>
      </p:sp>
      <p:sp>
        <p:nvSpPr>
          <p:cNvPr id="19" name="Text 17"/>
          <p:cNvSpPr/>
          <p:nvPr/>
        </p:nvSpPr>
        <p:spPr>
          <a:xfrm>
            <a:off x="6391656" y="2084832"/>
            <a:ext cx="2423160" cy="2560320"/>
          </a:xfrm>
          <a:prstGeom prst="rect">
            <a:avLst/>
          </a:prstGeom>
          <a:noFill/>
          <a:ln/>
        </p:spPr>
        <p:txBody>
          <a:bodyPr wrap="square" rtlCol="0" anchor="ctr"/>
          <a:lstStyle/>
          <a:p>
            <a:pPr indent="0" marL="0">
              <a:buNone/>
            </a:pPr>
            <a:r>
              <a:rPr lang="en-US" sz="1050" dirty="0">
                <a:solidFill>
                  <a:srgbClr val="6B7280"/>
                </a:solidFill>
                <a:latin typeface="Georgia" pitchFamily="34" charset="0"/>
                <a:ea typeface="Georgia" pitchFamily="34" charset="-122"/>
                <a:cs typeface="Georgia" pitchFamily="34" charset="-120"/>
              </a:rPr>
              <a:t>Which benefits when facts about individuals are accurate, reliable, and available for legitimate purposes.</a:t>
            </a:r>
            <a:endParaRPr lang="en-US" sz="1050" dirty="0"/>
          </a:p>
        </p:txBody>
      </p:sp>
      <p:sp>
        <p:nvSpPr>
          <p:cNvPr id="20" name="Text 18"/>
          <p:cNvSpPr/>
          <p:nvPr/>
        </p:nvSpPr>
        <p:spPr>
          <a:xfrm>
            <a:off x="457200" y="4754880"/>
            <a:ext cx="8686800" cy="256032"/>
          </a:xfrm>
          <a:prstGeom prst="rect">
            <a:avLst/>
          </a:prstGeom>
          <a:noFill/>
          <a:ln/>
        </p:spPr>
        <p:txBody>
          <a:bodyPr wrap="square" rtlCol="0" anchor="ctr"/>
          <a:lstStyle/>
          <a:p>
            <a:pPr algn="ctr" indent="0" marL="0">
              <a:buNone/>
            </a:pPr>
            <a:r>
              <a:rPr lang="en-US" sz="1000" i="1" dirty="0">
                <a:solidFill>
                  <a:srgbClr val="C9A84C"/>
                </a:solidFill>
                <a:latin typeface="Georgia" pitchFamily="34" charset="0"/>
                <a:ea typeface="Georgia" pitchFamily="34" charset="-122"/>
                <a:cs typeface="Georgia" pitchFamily="34" charset="-120"/>
              </a:rPr>
              <a:t>For identity builders: when you build selective disclosure into a credential, you are operationalizing the data subject's trustee authority. The architecture is not neutral.</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B2A4A"/>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THEORETICAL FRAMEWORK</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FFFFFF"/>
                </a:solidFill>
                <a:latin typeface="Palatino Linotype" pitchFamily="34" charset="0"/>
                <a:ea typeface="Palatino Linotype" pitchFamily="34" charset="-122"/>
                <a:cs typeface="Palatino Linotype" pitchFamily="34" charset="-120"/>
              </a:rPr>
              <a:t>Government Was Always a Fiduciary</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325880"/>
            <a:ext cx="8229600" cy="365760"/>
          </a:xfrm>
          <a:prstGeom prst="rect">
            <a:avLst/>
          </a:prstGeom>
          <a:noFill/>
          <a:ln/>
        </p:spPr>
        <p:txBody>
          <a:bodyPr wrap="square" rtlCol="0" anchor="ctr"/>
          <a:lstStyle/>
          <a:p>
            <a:pPr indent="0" marL="0">
              <a:buNone/>
            </a:pPr>
            <a:r>
              <a:rPr lang="en-US" sz="1300" i="1" dirty="0">
                <a:solidFill>
                  <a:srgbClr val="E8D08A"/>
                </a:solidFill>
                <a:latin typeface="Georgia" pitchFamily="34" charset="0"/>
                <a:ea typeface="Georgia" pitchFamily="34" charset="-122"/>
                <a:cs typeface="Georgia" pitchFamily="34" charset="-120"/>
              </a:rPr>
              <a:t>The framers built fiduciary obligations into the constitutional structure. They just did not use that word.</a:t>
            </a:r>
            <a:endParaRPr lang="en-US" sz="1300" dirty="0"/>
          </a:p>
        </p:txBody>
      </p:sp>
      <p:sp>
        <p:nvSpPr>
          <p:cNvPr id="6" name="Shape 4"/>
          <p:cNvSpPr/>
          <p:nvPr/>
        </p:nvSpPr>
        <p:spPr>
          <a:xfrm>
            <a:off x="457200" y="1874520"/>
            <a:ext cx="4023360" cy="1261872"/>
          </a:xfrm>
          <a:prstGeom prst="rect">
            <a:avLst/>
          </a:prstGeom>
          <a:solidFill>
            <a:srgbClr val="111D33"/>
          </a:solidFill>
          <a:ln w="12700">
            <a:solidFill>
              <a:srgbClr val="C9A84C"/>
            </a:solidFill>
            <a:prstDash val="solid"/>
          </a:ln>
        </p:spPr>
      </p:sp>
      <p:sp>
        <p:nvSpPr>
          <p:cNvPr id="7" name="Text 5"/>
          <p:cNvSpPr/>
          <p:nvPr/>
        </p:nvSpPr>
        <p:spPr>
          <a:xfrm>
            <a:off x="621792" y="1984248"/>
            <a:ext cx="3657600" cy="274320"/>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Duty of Loyalty</a:t>
            </a:r>
            <a:endParaRPr lang="en-US" sz="1200" dirty="0"/>
          </a:p>
        </p:txBody>
      </p:sp>
      <p:sp>
        <p:nvSpPr>
          <p:cNvPr id="8" name="Text 6"/>
          <p:cNvSpPr/>
          <p:nvPr/>
        </p:nvSpPr>
        <p:spPr>
          <a:xfrm>
            <a:off x="621792" y="2286000"/>
            <a:ext cx="3657600" cy="73152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The Constitution limits government power to protect individual rights, not to exploit them. When government uses citizen data to harm those same citizens, it is in breach of the foundational duty of loyalty.</a:t>
            </a:r>
            <a:endParaRPr lang="en-US" sz="1000" dirty="0"/>
          </a:p>
        </p:txBody>
      </p:sp>
      <p:sp>
        <p:nvSpPr>
          <p:cNvPr id="9" name="Shape 7"/>
          <p:cNvSpPr/>
          <p:nvPr/>
        </p:nvSpPr>
        <p:spPr>
          <a:xfrm>
            <a:off x="4663440" y="1874520"/>
            <a:ext cx="4023360" cy="1261872"/>
          </a:xfrm>
          <a:prstGeom prst="rect">
            <a:avLst/>
          </a:prstGeom>
          <a:solidFill>
            <a:srgbClr val="111D33"/>
          </a:solidFill>
          <a:ln w="12700">
            <a:solidFill>
              <a:srgbClr val="C9A84C"/>
            </a:solidFill>
            <a:prstDash val="solid"/>
          </a:ln>
        </p:spPr>
      </p:sp>
      <p:sp>
        <p:nvSpPr>
          <p:cNvPr id="10" name="Text 8"/>
          <p:cNvSpPr/>
          <p:nvPr/>
        </p:nvSpPr>
        <p:spPr>
          <a:xfrm>
            <a:off x="4828032" y="1984248"/>
            <a:ext cx="3657600" cy="274320"/>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Duty of Care</a:t>
            </a:r>
            <a:endParaRPr lang="en-US" sz="1200" dirty="0"/>
          </a:p>
        </p:txBody>
      </p:sp>
      <p:sp>
        <p:nvSpPr>
          <p:cNvPr id="11" name="Text 9"/>
          <p:cNvSpPr/>
          <p:nvPr/>
        </p:nvSpPr>
        <p:spPr>
          <a:xfrm>
            <a:off x="4828032" y="2286000"/>
            <a:ext cx="3657600" cy="73152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Officials hold the public trust. The oath of office and the doctrine of ultra vires reflect a constitutional understanding that officials must act with prudence in managing what belongs to the people.</a:t>
            </a:r>
            <a:endParaRPr lang="en-US" sz="1000" dirty="0"/>
          </a:p>
        </p:txBody>
      </p:sp>
      <p:sp>
        <p:nvSpPr>
          <p:cNvPr id="12" name="Shape 10"/>
          <p:cNvSpPr/>
          <p:nvPr/>
        </p:nvSpPr>
        <p:spPr>
          <a:xfrm>
            <a:off x="457200" y="3291840"/>
            <a:ext cx="4023360" cy="1261872"/>
          </a:xfrm>
          <a:prstGeom prst="rect">
            <a:avLst/>
          </a:prstGeom>
          <a:solidFill>
            <a:srgbClr val="111D33"/>
          </a:solidFill>
          <a:ln w="12700">
            <a:solidFill>
              <a:srgbClr val="C9A84C"/>
            </a:solidFill>
            <a:prstDash val="solid"/>
          </a:ln>
        </p:spPr>
      </p:sp>
      <p:sp>
        <p:nvSpPr>
          <p:cNvPr id="13" name="Text 11"/>
          <p:cNvSpPr/>
          <p:nvPr/>
        </p:nvSpPr>
        <p:spPr>
          <a:xfrm>
            <a:off x="621792" y="3401568"/>
            <a:ext cx="3657600" cy="274320"/>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Duty of Transparency</a:t>
            </a:r>
            <a:endParaRPr lang="en-US" sz="1200" dirty="0"/>
          </a:p>
        </p:txBody>
      </p:sp>
      <p:sp>
        <p:nvSpPr>
          <p:cNvPr id="14" name="Text 12"/>
          <p:cNvSpPr/>
          <p:nvPr/>
        </p:nvSpPr>
        <p:spPr>
          <a:xfrm>
            <a:off x="621792" y="3703320"/>
            <a:ext cx="3657600" cy="73152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The First Amendment, open government principles, and FOIA reflect a constitutional presumption of public accountability: the expression of the fiduciary relationship between government and citizens.</a:t>
            </a:r>
            <a:endParaRPr lang="en-US" sz="1000" dirty="0"/>
          </a:p>
        </p:txBody>
      </p:sp>
      <p:sp>
        <p:nvSpPr>
          <p:cNvPr id="15" name="Shape 13"/>
          <p:cNvSpPr/>
          <p:nvPr/>
        </p:nvSpPr>
        <p:spPr>
          <a:xfrm>
            <a:off x="4663440" y="3291840"/>
            <a:ext cx="4023360" cy="1261872"/>
          </a:xfrm>
          <a:prstGeom prst="rect">
            <a:avLst/>
          </a:prstGeom>
          <a:solidFill>
            <a:srgbClr val="111D33"/>
          </a:solidFill>
          <a:ln w="12700">
            <a:solidFill>
              <a:srgbClr val="C9A84C"/>
            </a:solidFill>
            <a:prstDash val="solid"/>
          </a:ln>
        </p:spPr>
      </p:sp>
      <p:sp>
        <p:nvSpPr>
          <p:cNvPr id="16" name="Text 14"/>
          <p:cNvSpPr/>
          <p:nvPr/>
        </p:nvSpPr>
        <p:spPr>
          <a:xfrm>
            <a:off x="4828032" y="3401568"/>
            <a:ext cx="3657600" cy="274320"/>
          </a:xfrm>
          <a:prstGeom prst="rect">
            <a:avLst/>
          </a:prstGeom>
          <a:noFill/>
          <a:ln/>
        </p:spPr>
        <p:txBody>
          <a:bodyPr wrap="square" rtlCol="0" anchor="ctr"/>
          <a:lstStyle/>
          <a:p>
            <a:pPr indent="0" marL="0">
              <a:buNone/>
            </a:pPr>
            <a:r>
              <a:rPr lang="en-US" sz="1200" b="1" dirty="0">
                <a:solidFill>
                  <a:srgbClr val="FFFFFF"/>
                </a:solidFill>
                <a:latin typeface="Palatino Linotype" pitchFamily="34" charset="0"/>
                <a:ea typeface="Palatino Linotype" pitchFamily="34" charset="-122"/>
                <a:cs typeface="Palatino Linotype" pitchFamily="34" charset="-120"/>
              </a:rPr>
              <a:t>The FIPPs Gap</a:t>
            </a:r>
            <a:endParaRPr lang="en-US" sz="1200" dirty="0"/>
          </a:p>
        </p:txBody>
      </p:sp>
      <p:sp>
        <p:nvSpPr>
          <p:cNvPr id="17" name="Text 15"/>
          <p:cNvSpPr/>
          <p:nvPr/>
        </p:nvSpPr>
        <p:spPr>
          <a:xfrm>
            <a:off x="4828032" y="3703320"/>
            <a:ext cx="3657600" cy="731520"/>
          </a:xfrm>
          <a:prstGeom prst="rect">
            <a:avLst/>
          </a:prstGeom>
          <a:noFill/>
          <a:ln/>
        </p:spPr>
        <p:txBody>
          <a:bodyPr wrap="square" rtlCol="0" anchor="ctr"/>
          <a:lstStyle/>
          <a:p>
            <a:pPr indent="0" marL="0">
              <a:buNone/>
            </a:pPr>
            <a:r>
              <a:rPr lang="en-US" sz="1000" dirty="0">
                <a:solidFill>
                  <a:srgbClr val="E8D08A"/>
                </a:solidFill>
                <a:latin typeface="Georgia" pitchFamily="34" charset="0"/>
                <a:ea typeface="Georgia" pitchFamily="34" charset="-122"/>
                <a:cs typeface="Georgia" pitchFamily="34" charset="-120"/>
              </a:rPr>
              <a:t>In 1973 the HEW Advisory Committee articulated Fair Information Practices. Endorsed everywhere. Mandatory nowhere. The Fiduciary Commons closes this gap by grounding FIPPs in pre-existing constitutional obligations.</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  |  THE THEORETICAL FRAMEWORK</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The Digital General Warrant</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Shape 3"/>
          <p:cNvSpPr/>
          <p:nvPr/>
        </p:nvSpPr>
        <p:spPr>
          <a:xfrm>
            <a:off x="457200" y="1371600"/>
            <a:ext cx="3931920" cy="3429000"/>
          </a:xfrm>
          <a:prstGeom prst="rect">
            <a:avLst/>
          </a:prstGeom>
          <a:solidFill>
            <a:srgbClr val="1B2A4A"/>
          </a:solidFill>
          <a:ln w="12700">
            <a:solidFill>
              <a:srgbClr val="1B2A4A"/>
            </a:solidFill>
            <a:prstDash val="solid"/>
          </a:ln>
        </p:spPr>
      </p:sp>
      <p:sp>
        <p:nvSpPr>
          <p:cNvPr id="6" name="Text 4"/>
          <p:cNvSpPr/>
          <p:nvPr/>
        </p:nvSpPr>
        <p:spPr>
          <a:xfrm>
            <a:off x="594360" y="1481328"/>
            <a:ext cx="3657600" cy="228600"/>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THE HISTORICAL THREAT</a:t>
            </a:r>
            <a:endParaRPr lang="en-US" sz="800" dirty="0"/>
          </a:p>
        </p:txBody>
      </p:sp>
      <p:sp>
        <p:nvSpPr>
          <p:cNvPr id="7" name="Text 5"/>
          <p:cNvSpPr/>
          <p:nvPr/>
        </p:nvSpPr>
        <p:spPr>
          <a:xfrm>
            <a:off x="594360" y="1755648"/>
            <a:ext cx="3611880" cy="1097280"/>
          </a:xfrm>
          <a:prstGeom prst="rect">
            <a:avLst/>
          </a:prstGeom>
          <a:noFill/>
          <a:ln/>
        </p:spPr>
        <p:txBody>
          <a:bodyPr wrap="square" rtlCol="0" anchor="ctr"/>
          <a:lstStyle/>
          <a:p>
            <a:pPr indent="0" marL="0">
              <a:buNone/>
            </a:pPr>
            <a:r>
              <a:rPr lang="en-US" sz="1100" dirty="0">
                <a:solidFill>
                  <a:srgbClr val="FFFFFF"/>
                </a:solidFill>
                <a:latin typeface="Georgia" pitchFamily="34" charset="0"/>
                <a:ea typeface="Georgia" pitchFamily="34" charset="-122"/>
                <a:cs typeface="Georgia" pitchFamily="34" charset="-120"/>
              </a:rPr>
              <a:t>General warrants authorized government to search anyone, anywhere, for anything, without individualized suspicion. The Fourth Amendment was written specifically to prohibit them.</a:t>
            </a:r>
            <a:endParaRPr lang="en-US" sz="1100" dirty="0"/>
          </a:p>
        </p:txBody>
      </p:sp>
      <p:sp>
        <p:nvSpPr>
          <p:cNvPr id="8" name="Text 6"/>
          <p:cNvSpPr/>
          <p:nvPr/>
        </p:nvSpPr>
        <p:spPr>
          <a:xfrm>
            <a:off x="594360" y="2880360"/>
            <a:ext cx="3611880" cy="777240"/>
          </a:xfrm>
          <a:prstGeom prst="rect">
            <a:avLst/>
          </a:prstGeom>
          <a:noFill/>
          <a:ln/>
        </p:spPr>
        <p:txBody>
          <a:bodyPr wrap="square" rtlCol="0" anchor="ctr"/>
          <a:lstStyle/>
          <a:p>
            <a:pPr indent="0" marL="0">
              <a:buNone/>
            </a:pPr>
            <a:r>
              <a:rPr lang="en-US" sz="1050" i="1" dirty="0">
                <a:solidFill>
                  <a:srgbClr val="E8D08A"/>
                </a:solidFill>
                <a:latin typeface="Georgia" pitchFamily="34" charset="0"/>
                <a:ea typeface="Georgia" pitchFamily="34" charset="-122"/>
                <a:cs typeface="Georgia" pitchFamily="34" charset="-120"/>
              </a:rPr>
              <a:t>The writs of assistance used by British colonial authorities were a proximate cause of the American Revolution.</a:t>
            </a:r>
            <a:endParaRPr lang="en-US" sz="1050" dirty="0"/>
          </a:p>
        </p:txBody>
      </p:sp>
      <p:sp>
        <p:nvSpPr>
          <p:cNvPr id="9" name="Shape 7"/>
          <p:cNvSpPr/>
          <p:nvPr/>
        </p:nvSpPr>
        <p:spPr>
          <a:xfrm>
            <a:off x="4617720" y="1371600"/>
            <a:ext cx="4069080" cy="342900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10" name="Text 8"/>
          <p:cNvSpPr/>
          <p:nvPr/>
        </p:nvSpPr>
        <p:spPr>
          <a:xfrm>
            <a:off x="4754880" y="1481328"/>
            <a:ext cx="3657600" cy="228600"/>
          </a:xfrm>
          <a:prstGeom prst="rect">
            <a:avLst/>
          </a:prstGeom>
          <a:noFill/>
          <a:ln/>
        </p:spPr>
        <p:txBody>
          <a:bodyPr wrap="square" rtlCol="0" anchor="ctr"/>
          <a:lstStyle/>
          <a:p>
            <a:pPr indent="0" marL="0">
              <a:buNone/>
            </a:pPr>
            <a:r>
              <a:rPr lang="en-US" sz="800" b="1" spc="200" kern="0" dirty="0">
                <a:solidFill>
                  <a:srgbClr val="C9A84C"/>
                </a:solidFill>
                <a:latin typeface="Palatino Linotype" pitchFamily="34" charset="0"/>
                <a:ea typeface="Palatino Linotype" pitchFamily="34" charset="-122"/>
                <a:cs typeface="Palatino Linotype" pitchFamily="34" charset="-120"/>
              </a:rPr>
              <a:t>THE DIGITAL EQUIVALENT</a:t>
            </a:r>
            <a:endParaRPr lang="en-US" sz="800" dirty="0"/>
          </a:p>
        </p:txBody>
      </p:sp>
      <p:sp>
        <p:nvSpPr>
          <p:cNvPr id="11" name="Shape 9"/>
          <p:cNvSpPr/>
          <p:nvPr/>
        </p:nvSpPr>
        <p:spPr>
          <a:xfrm>
            <a:off x="4754880" y="1783080"/>
            <a:ext cx="201168" cy="201168"/>
          </a:xfrm>
          <a:prstGeom prst="ellipse">
            <a:avLst/>
          </a:prstGeom>
          <a:solidFill>
            <a:srgbClr val="C9A84C"/>
          </a:solidFill>
          <a:ln w="12700">
            <a:solidFill>
              <a:srgbClr val="C9A84C"/>
            </a:solidFill>
            <a:prstDash val="solid"/>
          </a:ln>
        </p:spPr>
      </p:sp>
      <p:sp>
        <p:nvSpPr>
          <p:cNvPr id="12" name="Text 10"/>
          <p:cNvSpPr/>
          <p:nvPr/>
        </p:nvSpPr>
        <p:spPr>
          <a:xfrm>
            <a:off x="5047488" y="1737360"/>
            <a:ext cx="3474720" cy="6400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Government databases aggregate citizen data with no individualized suspicion.</a:t>
            </a:r>
            <a:endParaRPr lang="en-US" sz="1000" dirty="0"/>
          </a:p>
        </p:txBody>
      </p:sp>
      <p:sp>
        <p:nvSpPr>
          <p:cNvPr id="13" name="Shape 11"/>
          <p:cNvSpPr/>
          <p:nvPr/>
        </p:nvSpPr>
        <p:spPr>
          <a:xfrm>
            <a:off x="4754880" y="2514600"/>
            <a:ext cx="201168" cy="201168"/>
          </a:xfrm>
          <a:prstGeom prst="ellipse">
            <a:avLst/>
          </a:prstGeom>
          <a:solidFill>
            <a:srgbClr val="C9A84C"/>
          </a:solidFill>
          <a:ln w="12700">
            <a:solidFill>
              <a:srgbClr val="C9A84C"/>
            </a:solidFill>
            <a:prstDash val="solid"/>
          </a:ln>
        </p:spPr>
      </p:sp>
      <p:sp>
        <p:nvSpPr>
          <p:cNvPr id="14" name="Text 12"/>
          <p:cNvSpPr/>
          <p:nvPr/>
        </p:nvSpPr>
        <p:spPr>
          <a:xfrm>
            <a:off x="5047488" y="2468880"/>
            <a:ext cx="3474720" cy="6400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Bulk collection with no judicial authorization.</a:t>
            </a:r>
            <a:endParaRPr lang="en-US" sz="1000" dirty="0"/>
          </a:p>
        </p:txBody>
      </p:sp>
      <p:sp>
        <p:nvSpPr>
          <p:cNvPr id="15" name="Shape 13"/>
          <p:cNvSpPr/>
          <p:nvPr/>
        </p:nvSpPr>
        <p:spPr>
          <a:xfrm>
            <a:off x="4754880" y="3246120"/>
            <a:ext cx="201168" cy="201168"/>
          </a:xfrm>
          <a:prstGeom prst="ellipse">
            <a:avLst/>
          </a:prstGeom>
          <a:solidFill>
            <a:srgbClr val="C9A84C"/>
          </a:solidFill>
          <a:ln w="12700">
            <a:solidFill>
              <a:srgbClr val="C9A84C"/>
            </a:solidFill>
            <a:prstDash val="solid"/>
          </a:ln>
        </p:spPr>
      </p:sp>
      <p:sp>
        <p:nvSpPr>
          <p:cNvPr id="16" name="Text 14"/>
          <p:cNvSpPr/>
          <p:nvPr/>
        </p:nvSpPr>
        <p:spPr>
          <a:xfrm>
            <a:off x="5047488" y="3200400"/>
            <a:ext cx="3474720" cy="6400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Inter-agency sharing operating beyond the Fourth Amendment's original design.</a:t>
            </a:r>
            <a:endParaRPr lang="en-US" sz="1000" dirty="0"/>
          </a:p>
        </p:txBody>
      </p:sp>
      <p:sp>
        <p:nvSpPr>
          <p:cNvPr id="17" name="Shape 15"/>
          <p:cNvSpPr/>
          <p:nvPr/>
        </p:nvSpPr>
        <p:spPr>
          <a:xfrm>
            <a:off x="4754880" y="3977640"/>
            <a:ext cx="201168" cy="201168"/>
          </a:xfrm>
          <a:prstGeom prst="ellipse">
            <a:avLst/>
          </a:prstGeom>
          <a:solidFill>
            <a:srgbClr val="C9A84C"/>
          </a:solidFill>
          <a:ln w="12700">
            <a:solidFill>
              <a:srgbClr val="C9A84C"/>
            </a:solidFill>
            <a:prstDash val="solid"/>
          </a:ln>
        </p:spPr>
      </p:sp>
      <p:sp>
        <p:nvSpPr>
          <p:cNvPr id="18" name="Text 16"/>
          <p:cNvSpPr/>
          <p:nvPr/>
        </p:nvSpPr>
        <p:spPr>
          <a:xfrm>
            <a:off x="5047488" y="3931920"/>
            <a:ext cx="3474720" cy="640080"/>
          </a:xfrm>
          <a:prstGeom prst="rect">
            <a:avLst/>
          </a:prstGeom>
          <a:noFill/>
          <a:ln/>
        </p:spPr>
        <p:txBody>
          <a:bodyPr wrap="square" rtlCol="0" anchor="ctr"/>
          <a:lstStyle/>
          <a:p>
            <a:pPr indent="0" marL="0">
              <a:buNone/>
            </a:pPr>
            <a:r>
              <a:rPr lang="en-US" sz="1000" dirty="0">
                <a:solidFill>
                  <a:srgbClr val="1B2A4A"/>
                </a:solidFill>
                <a:latin typeface="Georgia" pitchFamily="34" charset="0"/>
                <a:ea typeface="Georgia" pitchFamily="34" charset="-122"/>
                <a:cs typeface="Georgia" pitchFamily="34" charset="-120"/>
              </a:rPr>
              <a:t>The phone-home prohibition in Utah's SB 260 is a direct architectural response: a credential that reports back on every use is a digital general warrant implemented through identity infrastructure.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3EC"/>
        </a:solidFill>
      </p:bgPr>
    </p:bg>
    <p:spTree>
      <p:nvGrpSpPr>
        <p:cNvPr id="1" name=""/>
        <p:cNvGrpSpPr/>
        <p:nvPr/>
      </p:nvGrpSpPr>
      <p:grpSpPr>
        <a:xfrm>
          <a:off x="0" y="0"/>
          <a:ext cx="0" cy="0"/>
          <a:chOff x="0" y="0"/>
          <a:chExt cx="0" cy="0"/>
        </a:xfrm>
      </p:grpSpPr>
      <p:sp>
        <p:nvSpPr>
          <p:cNvPr id="2" name="Text 0"/>
          <p:cNvSpPr/>
          <p:nvPr/>
        </p:nvSpPr>
        <p:spPr>
          <a:xfrm>
            <a:off x="457200" y="201168"/>
            <a:ext cx="8229600" cy="256032"/>
          </a:xfrm>
          <a:prstGeom prst="rect">
            <a:avLst/>
          </a:prstGeom>
          <a:noFill/>
          <a:ln/>
        </p:spPr>
        <p:txBody>
          <a:bodyPr wrap="square" rtlCol="0" anchor="ctr"/>
          <a:lstStyle/>
          <a:p>
            <a:pPr indent="0" marL="0">
              <a:buNone/>
            </a:pPr>
            <a:r>
              <a:rPr lang="en-US" sz="900" b="1" spc="300" kern="0" dirty="0">
                <a:solidFill>
                  <a:srgbClr val="C9A84C"/>
                </a:solidFill>
                <a:latin typeface="Palatino Linotype" pitchFamily="34" charset="0"/>
                <a:ea typeface="Palatino Linotype" pitchFamily="34" charset="-122"/>
                <a:cs typeface="Palatino Linotype" pitchFamily="34" charset="-120"/>
              </a:rPr>
              <a:t>MOVEMENT II  |  WHAT UTAH ENACTED</a:t>
            </a:r>
            <a:endParaRPr lang="en-US" sz="900" dirty="0"/>
          </a:p>
        </p:txBody>
      </p:sp>
      <p:sp>
        <p:nvSpPr>
          <p:cNvPr id="3" name="Text 1"/>
          <p:cNvSpPr/>
          <p:nvPr/>
        </p:nvSpPr>
        <p:spPr>
          <a:xfrm>
            <a:off x="457200" y="502920"/>
            <a:ext cx="8229600" cy="685800"/>
          </a:xfrm>
          <a:prstGeom prst="rect">
            <a:avLst/>
          </a:prstGeom>
          <a:noFill/>
          <a:ln/>
        </p:spPr>
        <p:txBody>
          <a:bodyPr wrap="square" rtlCol="0" anchor="ctr"/>
          <a:lstStyle/>
          <a:p>
            <a:pPr indent="0" marL="0">
              <a:buNone/>
            </a:pPr>
            <a:r>
              <a:rPr lang="en-US" sz="2800" b="1" dirty="0">
                <a:solidFill>
                  <a:srgbClr val="1B2A4A"/>
                </a:solidFill>
                <a:latin typeface="Palatino Linotype" pitchFamily="34" charset="0"/>
                <a:ea typeface="Palatino Linotype" pitchFamily="34" charset="-122"/>
                <a:cs typeface="Palatino Linotype" pitchFamily="34" charset="-120"/>
              </a:rPr>
              <a:t>Utah Led the Way</a:t>
            </a:r>
            <a:endParaRPr lang="en-US" sz="2800" dirty="0"/>
          </a:p>
        </p:txBody>
      </p:sp>
      <p:sp>
        <p:nvSpPr>
          <p:cNvPr id="4" name="Shape 2"/>
          <p:cNvSpPr/>
          <p:nvPr/>
        </p:nvSpPr>
        <p:spPr>
          <a:xfrm>
            <a:off x="457200" y="1207008"/>
            <a:ext cx="8229600" cy="36576"/>
          </a:xfrm>
          <a:prstGeom prst="rect">
            <a:avLst/>
          </a:prstGeom>
          <a:solidFill>
            <a:srgbClr val="C9A84C"/>
          </a:solidFill>
          <a:ln w="12700">
            <a:solidFill>
              <a:srgbClr val="C9A84C"/>
            </a:solidFill>
            <a:prstDash val="solid"/>
          </a:ln>
        </p:spPr>
      </p:sp>
      <p:sp>
        <p:nvSpPr>
          <p:cNvPr id="5" name="Text 3"/>
          <p:cNvSpPr/>
          <p:nvPr/>
        </p:nvSpPr>
        <p:spPr>
          <a:xfrm>
            <a:off x="457200" y="1298448"/>
            <a:ext cx="8229600" cy="256032"/>
          </a:xfrm>
          <a:prstGeom prst="rect">
            <a:avLst/>
          </a:prstGeom>
          <a:noFill/>
          <a:ln/>
        </p:spPr>
        <p:txBody>
          <a:bodyPr wrap="square" rtlCol="0" anchor="ctr"/>
          <a:lstStyle/>
          <a:p>
            <a:pPr indent="0" marL="0">
              <a:buNone/>
            </a:pPr>
            <a:r>
              <a:rPr lang="en-US" sz="1200" i="1" dirty="0">
                <a:solidFill>
                  <a:srgbClr val="6B7280"/>
                </a:solidFill>
                <a:latin typeface="Georgia" pitchFamily="34" charset="0"/>
                <a:ea typeface="Georgia" pitchFamily="34" charset="-122"/>
                <a:cs typeface="Georgia" pitchFamily="34" charset="-120"/>
              </a:rPr>
              <a:t>Two bills. Both unanimous. In a polarized political environment.</a:t>
            </a:r>
            <a:endParaRPr lang="en-US" sz="1200" dirty="0"/>
          </a:p>
        </p:txBody>
      </p:sp>
      <p:sp>
        <p:nvSpPr>
          <p:cNvPr id="6" name="Shape 4"/>
          <p:cNvSpPr/>
          <p:nvPr/>
        </p:nvSpPr>
        <p:spPr>
          <a:xfrm>
            <a:off x="457200" y="1627632"/>
            <a:ext cx="4023360" cy="32461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7" name="Shape 5"/>
          <p:cNvSpPr/>
          <p:nvPr/>
        </p:nvSpPr>
        <p:spPr>
          <a:xfrm>
            <a:off x="457200" y="1627632"/>
            <a:ext cx="4023360" cy="109728"/>
          </a:xfrm>
          <a:prstGeom prst="rect">
            <a:avLst/>
          </a:prstGeom>
          <a:solidFill>
            <a:srgbClr val="C9A84C"/>
          </a:solidFill>
          <a:ln w="12700">
            <a:solidFill>
              <a:srgbClr val="C9A84C"/>
            </a:solidFill>
            <a:prstDash val="solid"/>
          </a:ln>
        </p:spPr>
      </p:sp>
      <p:sp>
        <p:nvSpPr>
          <p:cNvPr id="8" name="Text 6"/>
          <p:cNvSpPr/>
          <p:nvPr/>
        </p:nvSpPr>
        <p:spPr>
          <a:xfrm>
            <a:off x="594360" y="1783080"/>
            <a:ext cx="3749040" cy="228600"/>
          </a:xfrm>
          <a:prstGeom prst="rect">
            <a:avLst/>
          </a:prstGeom>
          <a:noFill/>
          <a:ln/>
        </p:spPr>
        <p:txBody>
          <a:bodyPr wrap="square" rtlCol="0" anchor="ctr"/>
          <a:lstStyle/>
          <a:p>
            <a:pPr indent="0" marL="0">
              <a:buNone/>
            </a:pPr>
            <a:r>
              <a:rPr lang="en-US" sz="900" b="1" spc="200" kern="0" dirty="0">
                <a:solidFill>
                  <a:srgbClr val="C9A84C"/>
                </a:solidFill>
                <a:latin typeface="Palatino Linotype" pitchFamily="34" charset="0"/>
                <a:ea typeface="Palatino Linotype" pitchFamily="34" charset="-122"/>
                <a:cs typeface="Palatino Linotype" pitchFamily="34" charset="-120"/>
              </a:rPr>
              <a:t>2025  |  SB 260</a:t>
            </a:r>
            <a:endParaRPr lang="en-US" sz="900" dirty="0"/>
          </a:p>
        </p:txBody>
      </p:sp>
      <p:sp>
        <p:nvSpPr>
          <p:cNvPr id="9" name="Text 7"/>
          <p:cNvSpPr/>
          <p:nvPr/>
        </p:nvSpPr>
        <p:spPr>
          <a:xfrm>
            <a:off x="594360" y="2029968"/>
            <a:ext cx="3749040" cy="292608"/>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Digital Identity Rights</a:t>
            </a:r>
            <a:endParaRPr lang="en-US" sz="1300" dirty="0"/>
          </a:p>
        </p:txBody>
      </p:sp>
      <p:sp>
        <p:nvSpPr>
          <p:cNvPr id="10" name="Shape 8"/>
          <p:cNvSpPr/>
          <p:nvPr/>
        </p:nvSpPr>
        <p:spPr>
          <a:xfrm>
            <a:off x="594360" y="2395728"/>
            <a:ext cx="73152" cy="73152"/>
          </a:xfrm>
          <a:prstGeom prst="rect">
            <a:avLst/>
          </a:prstGeom>
          <a:solidFill>
            <a:srgbClr val="C9A84C"/>
          </a:solidFill>
          <a:ln w="12700">
            <a:solidFill>
              <a:srgbClr val="C9A84C"/>
            </a:solidFill>
            <a:prstDash val="solid"/>
          </a:ln>
        </p:spPr>
      </p:sp>
      <p:sp>
        <p:nvSpPr>
          <p:cNvPr id="11" name="Text 9"/>
          <p:cNvSpPr/>
          <p:nvPr/>
        </p:nvSpPr>
        <p:spPr>
          <a:xfrm>
            <a:off x="777240" y="2340864"/>
            <a:ext cx="3566160" cy="3657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Individual control over identity credentials</a:t>
            </a:r>
            <a:endParaRPr lang="en-US" sz="1000" dirty="0"/>
          </a:p>
        </p:txBody>
      </p:sp>
      <p:sp>
        <p:nvSpPr>
          <p:cNvPr id="12" name="Shape 10"/>
          <p:cNvSpPr/>
          <p:nvPr/>
        </p:nvSpPr>
        <p:spPr>
          <a:xfrm>
            <a:off x="594360" y="2871216"/>
            <a:ext cx="73152" cy="73152"/>
          </a:xfrm>
          <a:prstGeom prst="rect">
            <a:avLst/>
          </a:prstGeom>
          <a:solidFill>
            <a:srgbClr val="C9A84C"/>
          </a:solidFill>
          <a:ln w="12700">
            <a:solidFill>
              <a:srgbClr val="C9A84C"/>
            </a:solidFill>
            <a:prstDash val="solid"/>
          </a:ln>
        </p:spPr>
      </p:sp>
      <p:sp>
        <p:nvSpPr>
          <p:cNvPr id="13" name="Text 11"/>
          <p:cNvSpPr/>
          <p:nvPr/>
        </p:nvSpPr>
        <p:spPr>
          <a:xfrm>
            <a:off x="777240" y="2816352"/>
            <a:ext cx="3566160" cy="3657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Selective disclosure at the credential level</a:t>
            </a:r>
            <a:endParaRPr lang="en-US" sz="1000" dirty="0"/>
          </a:p>
        </p:txBody>
      </p:sp>
      <p:sp>
        <p:nvSpPr>
          <p:cNvPr id="14" name="Shape 12"/>
          <p:cNvSpPr/>
          <p:nvPr/>
        </p:nvSpPr>
        <p:spPr>
          <a:xfrm>
            <a:off x="594360" y="3346704"/>
            <a:ext cx="73152" cy="73152"/>
          </a:xfrm>
          <a:prstGeom prst="rect">
            <a:avLst/>
          </a:prstGeom>
          <a:solidFill>
            <a:srgbClr val="C9A84C"/>
          </a:solidFill>
          <a:ln w="12700">
            <a:solidFill>
              <a:srgbClr val="C9A84C"/>
            </a:solidFill>
            <a:prstDash val="solid"/>
          </a:ln>
        </p:spPr>
      </p:sp>
      <p:sp>
        <p:nvSpPr>
          <p:cNvPr id="15" name="Text 13"/>
          <p:cNvSpPr/>
          <p:nvPr/>
        </p:nvSpPr>
        <p:spPr>
          <a:xfrm>
            <a:off x="777240" y="3291840"/>
            <a:ext cx="3566160" cy="3657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Prohibition on server retrieval (phone-home ban)</a:t>
            </a:r>
            <a:endParaRPr lang="en-US" sz="1000" dirty="0"/>
          </a:p>
        </p:txBody>
      </p:sp>
      <p:sp>
        <p:nvSpPr>
          <p:cNvPr id="16" name="Shape 14"/>
          <p:cNvSpPr/>
          <p:nvPr/>
        </p:nvSpPr>
        <p:spPr>
          <a:xfrm>
            <a:off x="594360" y="3822192"/>
            <a:ext cx="73152" cy="73152"/>
          </a:xfrm>
          <a:prstGeom prst="rect">
            <a:avLst/>
          </a:prstGeom>
          <a:solidFill>
            <a:srgbClr val="C9A84C"/>
          </a:solidFill>
          <a:ln w="12700">
            <a:solidFill>
              <a:srgbClr val="C9A84C"/>
            </a:solidFill>
            <a:prstDash val="solid"/>
          </a:ln>
        </p:spPr>
      </p:sp>
      <p:sp>
        <p:nvSpPr>
          <p:cNvPr id="17" name="Text 15"/>
          <p:cNvSpPr/>
          <p:nvPr/>
        </p:nvSpPr>
        <p:spPr>
          <a:xfrm>
            <a:off x="777240" y="3767328"/>
            <a:ext cx="3566160" cy="3657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Right to know and correct government-held identity data</a:t>
            </a:r>
            <a:endParaRPr lang="en-US" sz="1000" dirty="0"/>
          </a:p>
        </p:txBody>
      </p:sp>
      <p:sp>
        <p:nvSpPr>
          <p:cNvPr id="18" name="Shape 16"/>
          <p:cNvSpPr/>
          <p:nvPr/>
        </p:nvSpPr>
        <p:spPr>
          <a:xfrm>
            <a:off x="594360" y="4297680"/>
            <a:ext cx="73152" cy="73152"/>
          </a:xfrm>
          <a:prstGeom prst="rect">
            <a:avLst/>
          </a:prstGeom>
          <a:solidFill>
            <a:srgbClr val="C9A84C"/>
          </a:solidFill>
          <a:ln w="12700">
            <a:solidFill>
              <a:srgbClr val="C9A84C"/>
            </a:solidFill>
            <a:prstDash val="solid"/>
          </a:ln>
        </p:spPr>
      </p:sp>
      <p:sp>
        <p:nvSpPr>
          <p:cNvPr id="19" name="Text 17"/>
          <p:cNvSpPr/>
          <p:nvPr/>
        </p:nvSpPr>
        <p:spPr>
          <a:xfrm>
            <a:off x="777240" y="4242816"/>
            <a:ext cx="3566160" cy="3657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Interoperability with open identity standards required</a:t>
            </a:r>
            <a:endParaRPr lang="en-US" sz="1000" dirty="0"/>
          </a:p>
        </p:txBody>
      </p:sp>
      <p:sp>
        <p:nvSpPr>
          <p:cNvPr id="20" name="Shape 18"/>
          <p:cNvSpPr/>
          <p:nvPr/>
        </p:nvSpPr>
        <p:spPr>
          <a:xfrm>
            <a:off x="4663440" y="1627632"/>
            <a:ext cx="4023360" cy="3246120"/>
          </a:xfrm>
          <a:prstGeom prst="rect">
            <a:avLst/>
          </a:prstGeom>
          <a:solidFill>
            <a:srgbClr val="FFFFFF"/>
          </a:solidFill>
          <a:ln w="12700">
            <a:solidFill>
              <a:srgbClr val="E5E7EB"/>
            </a:solidFill>
            <a:prstDash val="solid"/>
          </a:ln>
          <a:effectLst>
            <a:outerShdw sx="100000" sy="100000" kx="0" ky="0" algn="bl" rotWithShape="0" blurRad="50800" dist="25400" dir="8100000">
              <a:srgbClr val="000000">
                <a:alpha val="10000"/>
              </a:srgbClr>
            </a:outerShdw>
          </a:effectLst>
        </p:spPr>
      </p:sp>
      <p:sp>
        <p:nvSpPr>
          <p:cNvPr id="21" name="Shape 19"/>
          <p:cNvSpPr/>
          <p:nvPr/>
        </p:nvSpPr>
        <p:spPr>
          <a:xfrm>
            <a:off x="4663440" y="1627632"/>
            <a:ext cx="4023360" cy="109728"/>
          </a:xfrm>
          <a:prstGeom prst="rect">
            <a:avLst/>
          </a:prstGeom>
          <a:solidFill>
            <a:srgbClr val="C9A84C"/>
          </a:solidFill>
          <a:ln w="12700">
            <a:solidFill>
              <a:srgbClr val="C9A84C"/>
            </a:solidFill>
            <a:prstDash val="solid"/>
          </a:ln>
        </p:spPr>
      </p:sp>
      <p:sp>
        <p:nvSpPr>
          <p:cNvPr id="22" name="Text 20"/>
          <p:cNvSpPr/>
          <p:nvPr/>
        </p:nvSpPr>
        <p:spPr>
          <a:xfrm>
            <a:off x="4800600" y="1783080"/>
            <a:ext cx="3749040" cy="228600"/>
          </a:xfrm>
          <a:prstGeom prst="rect">
            <a:avLst/>
          </a:prstGeom>
          <a:noFill/>
          <a:ln/>
        </p:spPr>
        <p:txBody>
          <a:bodyPr wrap="square" rtlCol="0" anchor="ctr"/>
          <a:lstStyle/>
          <a:p>
            <a:pPr indent="0" marL="0">
              <a:buNone/>
            </a:pPr>
            <a:r>
              <a:rPr lang="en-US" sz="900" b="1" spc="200" kern="0" dirty="0">
                <a:solidFill>
                  <a:srgbClr val="C9A84C"/>
                </a:solidFill>
                <a:latin typeface="Palatino Linotype" pitchFamily="34" charset="0"/>
                <a:ea typeface="Palatino Linotype" pitchFamily="34" charset="-122"/>
                <a:cs typeface="Palatino Linotype" pitchFamily="34" charset="-120"/>
              </a:rPr>
              <a:t>2026  |  SB 275</a:t>
            </a:r>
            <a:endParaRPr lang="en-US" sz="900" dirty="0"/>
          </a:p>
        </p:txBody>
      </p:sp>
      <p:sp>
        <p:nvSpPr>
          <p:cNvPr id="23" name="Text 21"/>
          <p:cNvSpPr/>
          <p:nvPr/>
        </p:nvSpPr>
        <p:spPr>
          <a:xfrm>
            <a:off x="4800600" y="2029968"/>
            <a:ext cx="3749040" cy="292608"/>
          </a:xfrm>
          <a:prstGeom prst="rect">
            <a:avLst/>
          </a:prstGeom>
          <a:noFill/>
          <a:ln/>
        </p:spPr>
        <p:txBody>
          <a:bodyPr wrap="square" rtlCol="0" anchor="ctr"/>
          <a:lstStyle/>
          <a:p>
            <a:pPr indent="0" marL="0">
              <a:buNone/>
            </a:pPr>
            <a:r>
              <a:rPr lang="en-US" sz="1300" b="1" dirty="0">
                <a:solidFill>
                  <a:srgbClr val="1B2A4A"/>
                </a:solidFill>
                <a:latin typeface="Palatino Linotype" pitchFamily="34" charset="0"/>
                <a:ea typeface="Palatino Linotype" pitchFamily="34" charset="-122"/>
                <a:cs typeface="Palatino Linotype" pitchFamily="34" charset="-120"/>
              </a:rPr>
              <a:t>Personal Data Trusteeship Act</a:t>
            </a:r>
            <a:endParaRPr lang="en-US" sz="1300" dirty="0"/>
          </a:p>
        </p:txBody>
      </p:sp>
      <p:sp>
        <p:nvSpPr>
          <p:cNvPr id="24" name="Shape 22"/>
          <p:cNvSpPr/>
          <p:nvPr/>
        </p:nvSpPr>
        <p:spPr>
          <a:xfrm>
            <a:off x="4800600" y="2395728"/>
            <a:ext cx="73152" cy="73152"/>
          </a:xfrm>
          <a:prstGeom prst="rect">
            <a:avLst/>
          </a:prstGeom>
          <a:solidFill>
            <a:srgbClr val="C9A84C"/>
          </a:solidFill>
          <a:ln w="12700">
            <a:solidFill>
              <a:srgbClr val="C9A84C"/>
            </a:solidFill>
            <a:prstDash val="solid"/>
          </a:ln>
        </p:spPr>
      </p:sp>
      <p:sp>
        <p:nvSpPr>
          <p:cNvPr id="25" name="Text 23"/>
          <p:cNvSpPr/>
          <p:nvPr/>
        </p:nvSpPr>
        <p:spPr>
          <a:xfrm>
            <a:off x="4983480" y="2340864"/>
            <a:ext cx="3566160" cy="3657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Purpose limitation: data collected for one purpose cannot be used for another</a:t>
            </a:r>
            <a:endParaRPr lang="en-US" sz="1000" dirty="0"/>
          </a:p>
        </p:txBody>
      </p:sp>
      <p:sp>
        <p:nvSpPr>
          <p:cNvPr id="26" name="Shape 24"/>
          <p:cNvSpPr/>
          <p:nvPr/>
        </p:nvSpPr>
        <p:spPr>
          <a:xfrm>
            <a:off x="4800600" y="2871216"/>
            <a:ext cx="73152" cy="73152"/>
          </a:xfrm>
          <a:prstGeom prst="rect">
            <a:avLst/>
          </a:prstGeom>
          <a:solidFill>
            <a:srgbClr val="C9A84C"/>
          </a:solidFill>
          <a:ln w="12700">
            <a:solidFill>
              <a:srgbClr val="C9A84C"/>
            </a:solidFill>
            <a:prstDash val="solid"/>
          </a:ln>
        </p:spPr>
      </p:sp>
      <p:sp>
        <p:nvSpPr>
          <p:cNvPr id="27" name="Text 25"/>
          <p:cNvSpPr/>
          <p:nvPr/>
        </p:nvSpPr>
        <p:spPr>
          <a:xfrm>
            <a:off x="4983480" y="2816352"/>
            <a:ext cx="3566160" cy="3657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Digital bill of rights for Utah residents</a:t>
            </a:r>
            <a:endParaRPr lang="en-US" sz="1000" dirty="0"/>
          </a:p>
        </p:txBody>
      </p:sp>
      <p:sp>
        <p:nvSpPr>
          <p:cNvPr id="28" name="Shape 26"/>
          <p:cNvSpPr/>
          <p:nvPr/>
        </p:nvSpPr>
        <p:spPr>
          <a:xfrm>
            <a:off x="4800600" y="3346704"/>
            <a:ext cx="73152" cy="73152"/>
          </a:xfrm>
          <a:prstGeom prst="rect">
            <a:avLst/>
          </a:prstGeom>
          <a:solidFill>
            <a:srgbClr val="C9A84C"/>
          </a:solidFill>
          <a:ln w="12700">
            <a:solidFill>
              <a:srgbClr val="C9A84C"/>
            </a:solidFill>
            <a:prstDash val="solid"/>
          </a:ln>
        </p:spPr>
      </p:sp>
      <p:sp>
        <p:nvSpPr>
          <p:cNvPr id="29" name="Text 27"/>
          <p:cNvSpPr/>
          <p:nvPr/>
        </p:nvSpPr>
        <p:spPr>
          <a:xfrm>
            <a:off x="4983480" y="3291840"/>
            <a:ext cx="3566160" cy="3657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Auditable records required of all agencies</a:t>
            </a:r>
            <a:endParaRPr lang="en-US" sz="1000" dirty="0"/>
          </a:p>
        </p:txBody>
      </p:sp>
      <p:sp>
        <p:nvSpPr>
          <p:cNvPr id="30" name="Shape 28"/>
          <p:cNvSpPr/>
          <p:nvPr/>
        </p:nvSpPr>
        <p:spPr>
          <a:xfrm>
            <a:off x="4800600" y="3822192"/>
            <a:ext cx="73152" cy="73152"/>
          </a:xfrm>
          <a:prstGeom prst="rect">
            <a:avLst/>
          </a:prstGeom>
          <a:solidFill>
            <a:srgbClr val="C9A84C"/>
          </a:solidFill>
          <a:ln w="12700">
            <a:solidFill>
              <a:srgbClr val="C9A84C"/>
            </a:solidFill>
            <a:prstDash val="solid"/>
          </a:ln>
        </p:spPr>
      </p:sp>
      <p:sp>
        <p:nvSpPr>
          <p:cNvPr id="31" name="Text 29"/>
          <p:cNvSpPr/>
          <p:nvPr/>
        </p:nvSpPr>
        <p:spPr>
          <a:xfrm>
            <a:off x="4983480" y="3767328"/>
            <a:ext cx="3566160" cy="3657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Bulk collection without statutory authority prohibited</a:t>
            </a:r>
            <a:endParaRPr lang="en-US" sz="1000" dirty="0"/>
          </a:p>
        </p:txBody>
      </p:sp>
      <p:sp>
        <p:nvSpPr>
          <p:cNvPr id="32" name="Shape 30"/>
          <p:cNvSpPr/>
          <p:nvPr/>
        </p:nvSpPr>
        <p:spPr>
          <a:xfrm>
            <a:off x="4800600" y="4297680"/>
            <a:ext cx="73152" cy="73152"/>
          </a:xfrm>
          <a:prstGeom prst="rect">
            <a:avLst/>
          </a:prstGeom>
          <a:solidFill>
            <a:srgbClr val="C9A84C"/>
          </a:solidFill>
          <a:ln w="12700">
            <a:solidFill>
              <a:srgbClr val="C9A84C"/>
            </a:solidFill>
            <a:prstDash val="solid"/>
          </a:ln>
        </p:spPr>
      </p:sp>
      <p:sp>
        <p:nvSpPr>
          <p:cNvPr id="33" name="Text 31"/>
          <p:cNvSpPr/>
          <p:nvPr/>
        </p:nvSpPr>
        <p:spPr>
          <a:xfrm>
            <a:off x="4983480" y="4242816"/>
            <a:ext cx="3566160" cy="365760"/>
          </a:xfrm>
          <a:prstGeom prst="rect">
            <a:avLst/>
          </a:prstGeom>
          <a:noFill/>
          <a:ln/>
        </p:spPr>
        <p:txBody>
          <a:bodyPr wrap="square" rtlCol="0" anchor="ctr"/>
          <a:lstStyle/>
          <a:p>
            <a:pPr indent="0" marL="0">
              <a:buNone/>
            </a:pPr>
            <a:r>
              <a:rPr lang="en-US" sz="1000" dirty="0">
                <a:solidFill>
                  <a:srgbClr val="6B7280"/>
                </a:solidFill>
                <a:latin typeface="Georgia" pitchFamily="34" charset="0"/>
                <a:ea typeface="Georgia" pitchFamily="34" charset="-122"/>
                <a:cs typeface="Georgia" pitchFamily="34" charset="-120"/>
              </a:rPr>
              <a:t>Individual rights of access and correction</a:t>
            </a:r>
            <a:endParaRPr lang="en-US" sz="1000" dirty="0"/>
          </a:p>
        </p:txBody>
      </p:sp>
      <p:sp>
        <p:nvSpPr>
          <p:cNvPr id="34" name="Text 32"/>
          <p:cNvSpPr/>
          <p:nvPr/>
        </p:nvSpPr>
        <p:spPr>
          <a:xfrm>
            <a:off x="457200" y="4754880"/>
            <a:ext cx="8686800" cy="256032"/>
          </a:xfrm>
          <a:prstGeom prst="rect">
            <a:avLst/>
          </a:prstGeom>
          <a:noFill/>
          <a:ln/>
        </p:spPr>
        <p:txBody>
          <a:bodyPr wrap="square" rtlCol="0" anchor="ctr"/>
          <a:lstStyle/>
          <a:p>
            <a:pPr algn="ctr" indent="0" marL="0">
              <a:buNone/>
            </a:pPr>
            <a:r>
              <a:rPr lang="en-US" sz="1000" i="1" dirty="0">
                <a:solidFill>
                  <a:srgbClr val="6B7280"/>
                </a:solidFill>
                <a:latin typeface="Georgia" pitchFamily="34" charset="0"/>
                <a:ea typeface="Georgia" pitchFamily="34" charset="-122"/>
                <a:cs typeface="Georgia" pitchFamily="34" charset="-120"/>
              </a:rPr>
              <a:t>Independent convergence with the Fiduciary Commons framework. Not derived from it. Arrived at the same place from the same constitutional logic.</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Fiduciary Commons: Session 1</dc:title>
  <dc:subject>PptxGenJS Presentation</dc:subject>
  <dc:creator>Mike Leahy</dc:creator>
  <cp:lastModifiedBy>Mike Leahy</cp:lastModifiedBy>
  <cp:revision>1</cp:revision>
  <dcterms:created xsi:type="dcterms:W3CDTF">2026-04-26T19:57:54Z</dcterms:created>
  <dcterms:modified xsi:type="dcterms:W3CDTF">2026-04-26T19:57:54Z</dcterms:modified>
</cp:coreProperties>
</file>